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7" r:id="rId4"/>
    <p:sldId id="257" r:id="rId5"/>
    <p:sldId id="258" r:id="rId6"/>
    <p:sldId id="259" r:id="rId7"/>
    <p:sldId id="260" r:id="rId8"/>
    <p:sldId id="261" r:id="rId9"/>
    <p:sldId id="266" r:id="rId10"/>
    <p:sldId id="262" r:id="rId11"/>
    <p:sldId id="263" r:id="rId12"/>
    <p:sldId id="264" r:id="rId13"/>
    <p:sldId id="265" r:id="rId14"/>
    <p:sldId id="273" r:id="rId15"/>
    <p:sldId id="274" r:id="rId16"/>
    <p:sldId id="270" r:id="rId17"/>
    <p:sldId id="275" r:id="rId18"/>
    <p:sldId id="271" r:id="rId19"/>
    <p:sldId id="272" r:id="rId2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400" y="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8C95-F0E1-47B7-9B14-D418A9D68EA6}" type="datetimeFigureOut">
              <a:rPr lang="zh-CN" altLang="en-US" smtClean="0"/>
              <a:t>2022/10/22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0FB7E-3E5F-4EEC-B3B6-94FFE21878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8375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8C95-F0E1-47B7-9B14-D418A9D68EA6}" type="datetimeFigureOut">
              <a:rPr lang="zh-CN" altLang="en-US" smtClean="0"/>
              <a:t>2022/10/22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0FB7E-3E5F-4EEC-B3B6-94FFE21878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6251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8C95-F0E1-47B7-9B14-D418A9D68EA6}" type="datetimeFigureOut">
              <a:rPr lang="zh-CN" altLang="en-US" smtClean="0"/>
              <a:t>2022/10/22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0FB7E-3E5F-4EEC-B3B6-94FFE21878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6533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8C95-F0E1-47B7-9B14-D418A9D68EA6}" type="datetimeFigureOut">
              <a:rPr lang="zh-CN" altLang="en-US" smtClean="0"/>
              <a:t>2022/10/22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0FB7E-3E5F-4EEC-B3B6-94FFE21878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007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8C95-F0E1-47B7-9B14-D418A9D68EA6}" type="datetimeFigureOut">
              <a:rPr lang="zh-CN" altLang="en-US" smtClean="0"/>
              <a:t>2022/10/22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0FB7E-3E5F-4EEC-B3B6-94FFE21878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7703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8C95-F0E1-47B7-9B14-D418A9D68EA6}" type="datetimeFigureOut">
              <a:rPr lang="zh-CN" altLang="en-US" smtClean="0"/>
              <a:t>2022/10/22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0FB7E-3E5F-4EEC-B3B6-94FFE21878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8429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8C95-F0E1-47B7-9B14-D418A9D68EA6}" type="datetimeFigureOut">
              <a:rPr lang="zh-CN" altLang="en-US" smtClean="0"/>
              <a:t>2022/10/22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0FB7E-3E5F-4EEC-B3B6-94FFE21878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0767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8C95-F0E1-47B7-9B14-D418A9D68EA6}" type="datetimeFigureOut">
              <a:rPr lang="zh-CN" altLang="en-US" smtClean="0"/>
              <a:t>2022/10/22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0FB7E-3E5F-4EEC-B3B6-94FFE21878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1595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8C95-F0E1-47B7-9B14-D418A9D68EA6}" type="datetimeFigureOut">
              <a:rPr lang="zh-CN" altLang="en-US" smtClean="0"/>
              <a:t>2022/10/22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0FB7E-3E5F-4EEC-B3B6-94FFE21878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7698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8C95-F0E1-47B7-9B14-D418A9D68EA6}" type="datetimeFigureOut">
              <a:rPr lang="zh-CN" altLang="en-US" smtClean="0"/>
              <a:t>2022/10/22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0FB7E-3E5F-4EEC-B3B6-94FFE21878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6938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8C95-F0E1-47B7-9B14-D418A9D68EA6}" type="datetimeFigureOut">
              <a:rPr lang="zh-CN" altLang="en-US" smtClean="0"/>
              <a:t>2022/10/22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0FB7E-3E5F-4EEC-B3B6-94FFE21878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2160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58C95-F0E1-47B7-9B14-D418A9D68EA6}" type="datetimeFigureOut">
              <a:rPr lang="zh-CN" altLang="en-US" smtClean="0"/>
              <a:t>2022/10/22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0FB7E-3E5F-4EEC-B3B6-94FFE21878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394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slide" Target="slide1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slide" Target="slide9.xml"/><Relationship Id="rId4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dsa.cs.tsinghua.edu.cn/oj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sa.cs.tsinghua.edu.cn/oj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Quick Guide To </a:t>
            </a:r>
            <a:br>
              <a:rPr lang="en-US" altLang="zh-CN" dirty="0"/>
            </a:br>
            <a:r>
              <a:rPr lang="en-US" altLang="zh-CN" dirty="0"/>
              <a:t>Tsinghua Online Judge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Online Judge Development Team</a:t>
            </a:r>
            <a:endParaRPr lang="zh-CN" altLang="en-US" dirty="0"/>
          </a:p>
          <a:p>
            <a:r>
              <a:rPr lang="en-US" altLang="zh-CN" dirty="0"/>
              <a:t>Oct 17, 2013</a:t>
            </a:r>
          </a:p>
        </p:txBody>
      </p:sp>
    </p:spTree>
    <p:extLst>
      <p:ext uri="{BB962C8B-B14F-4D97-AF65-F5344CB8AC3E}">
        <p14:creationId xmlns:p14="http://schemas.microsoft.com/office/powerpoint/2010/main" val="3981846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浏览和提交作业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53617"/>
            <a:ext cx="10515600" cy="4351338"/>
          </a:xfrm>
        </p:spPr>
        <p:txBody>
          <a:bodyPr/>
          <a:lstStyle/>
          <a:p>
            <a:r>
              <a:rPr lang="zh-CN" altLang="en-US" dirty="0"/>
              <a:t>点击课程名字进入课程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点击这里打开某一批作业，其中可能包含多道习题，成绩累计</a:t>
            </a:r>
          </a:p>
        </p:txBody>
      </p:sp>
      <p:grpSp>
        <p:nvGrpSpPr>
          <p:cNvPr id="8" name="组 7"/>
          <p:cNvGrpSpPr/>
          <p:nvPr/>
        </p:nvGrpSpPr>
        <p:grpSpPr>
          <a:xfrm>
            <a:off x="295452" y="4952168"/>
            <a:ext cx="11784206" cy="1512332"/>
            <a:chOff x="471487" y="2248579"/>
            <a:chExt cx="11784206" cy="1512332"/>
          </a:xfrm>
        </p:grpSpPr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487" y="2248579"/>
              <a:ext cx="11249025" cy="923925"/>
            </a:xfrm>
            <a:prstGeom prst="rect">
              <a:avLst/>
            </a:prstGeom>
          </p:spPr>
        </p:pic>
        <p:sp>
          <p:nvSpPr>
            <p:cNvPr id="5" name="矩形 4"/>
            <p:cNvSpPr/>
            <p:nvPr/>
          </p:nvSpPr>
          <p:spPr>
            <a:xfrm>
              <a:off x="737117" y="2431324"/>
              <a:ext cx="886410" cy="321207"/>
            </a:xfrm>
            <a:prstGeom prst="rect">
              <a:avLst/>
            </a:prstGeom>
            <a:noFill/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671208" y="2803172"/>
              <a:ext cx="10182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rgbClr val="FF0000"/>
                  </a:solidFill>
                </a:rPr>
                <a:t>Deadline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2662333" y="2515116"/>
              <a:ext cx="1713723" cy="321207"/>
            </a:xfrm>
            <a:prstGeom prst="rect">
              <a:avLst/>
            </a:prstGeom>
            <a:noFill/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2662333" y="2837581"/>
              <a:ext cx="203132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dirty="0">
                  <a:solidFill>
                    <a:srgbClr val="FF0000"/>
                  </a:solidFill>
                </a:rPr>
                <a:t>作业名，点击可以</a:t>
              </a:r>
              <a:endParaRPr lang="en-US" altLang="zh-CN" dirty="0">
                <a:solidFill>
                  <a:srgbClr val="FF0000"/>
                </a:solidFill>
              </a:endParaRPr>
            </a:p>
            <a:p>
              <a:r>
                <a:rPr lang="zh-CN" altLang="en-US" dirty="0">
                  <a:solidFill>
                    <a:srgbClr val="FF0000"/>
                  </a:solidFill>
                </a:rPr>
                <a:t>展开作业内容</a:t>
              </a:r>
            </a:p>
          </p:txBody>
        </p:sp>
        <p:sp>
          <p:nvSpPr>
            <p:cNvPr id="12" name="矩形 11"/>
            <p:cNvSpPr/>
            <p:nvPr/>
          </p:nvSpPr>
          <p:spPr>
            <a:xfrm>
              <a:off x="9178210" y="2431324"/>
              <a:ext cx="2074508" cy="321207"/>
            </a:xfrm>
            <a:prstGeom prst="rect">
              <a:avLst/>
            </a:prstGeom>
            <a:noFill/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9159974" y="2837581"/>
              <a:ext cx="309571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dirty="0">
                  <a:solidFill>
                    <a:srgbClr val="FF0000"/>
                  </a:solidFill>
                </a:rPr>
                <a:t>作业的目前得分情况，</a:t>
              </a:r>
              <a:endParaRPr lang="en-US" altLang="zh-CN" dirty="0">
                <a:solidFill>
                  <a:srgbClr val="FF0000"/>
                </a:solidFill>
              </a:endParaRPr>
            </a:p>
            <a:p>
              <a:r>
                <a:rPr lang="en-US" altLang="zh-CN" dirty="0">
                  <a:solidFill>
                    <a:srgbClr val="FF0000"/>
                  </a:solidFill>
                </a:rPr>
                <a:t>Deadline</a:t>
              </a:r>
              <a:r>
                <a:rPr lang="zh-CN" altLang="en-US" dirty="0">
                  <a:solidFill>
                    <a:srgbClr val="FF0000"/>
                  </a:solidFill>
                </a:rPr>
                <a:t>前仅供参考。</a:t>
              </a:r>
              <a:endParaRPr lang="en-US" altLang="zh-CN" dirty="0">
                <a:solidFill>
                  <a:srgbClr val="FF0000"/>
                </a:solidFill>
              </a:endParaRPr>
            </a:p>
            <a:p>
              <a:r>
                <a:rPr lang="en-US" altLang="zh-CN" dirty="0">
                  <a:solidFill>
                    <a:srgbClr val="FF0000"/>
                  </a:solidFill>
                </a:rPr>
                <a:t>Deadline</a:t>
              </a:r>
              <a:r>
                <a:rPr lang="zh-CN" altLang="en-US" dirty="0">
                  <a:solidFill>
                    <a:srgbClr val="FF0000"/>
                  </a:solidFill>
                </a:rPr>
                <a:t>后会有更详细的评测</a:t>
              </a:r>
            </a:p>
          </p:txBody>
        </p:sp>
      </p:grpSp>
      <p:pic>
        <p:nvPicPr>
          <p:cNvPr id="14" name="图片 13" descr="屏幕快照 2013-10-16 下午9.00.1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9367" y="1607457"/>
            <a:ext cx="5863758" cy="2709532"/>
          </a:xfrm>
          <a:prstGeom prst="rect">
            <a:avLst/>
          </a:prstGeom>
        </p:spPr>
      </p:pic>
      <p:sp>
        <p:nvSpPr>
          <p:cNvPr id="15" name="矩形 14"/>
          <p:cNvSpPr/>
          <p:nvPr/>
        </p:nvSpPr>
        <p:spPr>
          <a:xfrm>
            <a:off x="5831071" y="2696897"/>
            <a:ext cx="1461809" cy="446811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43730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浏览和提交作业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点开作业内容后：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446" y="2351410"/>
            <a:ext cx="11239500" cy="41148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035697" y="4408810"/>
            <a:ext cx="2211356" cy="1217549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3247053" y="4516666"/>
            <a:ext cx="466887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每一道题目的名字、</a:t>
            </a:r>
            <a:endParaRPr lang="en-US" altLang="zh-CN" dirty="0">
              <a:solidFill>
                <a:srgbClr val="FF0000"/>
              </a:solidFill>
            </a:endParaRPr>
          </a:p>
          <a:p>
            <a:r>
              <a:rPr lang="zh-CN" altLang="en-US" dirty="0">
                <a:solidFill>
                  <a:srgbClr val="FF0000"/>
                </a:solidFill>
              </a:rPr>
              <a:t>在作业中的分数比例、</a:t>
            </a:r>
            <a:endParaRPr lang="en-US" altLang="zh-CN" dirty="0">
              <a:solidFill>
                <a:srgbClr val="FF0000"/>
              </a:solidFill>
            </a:endParaRPr>
          </a:p>
          <a:p>
            <a:r>
              <a:rPr lang="zh-CN" altLang="en-US" dirty="0">
                <a:solidFill>
                  <a:srgbClr val="FF0000"/>
                </a:solidFill>
              </a:rPr>
              <a:t>还有你目前这道题的得分</a:t>
            </a:r>
            <a:endParaRPr lang="en-US" altLang="zh-CN" dirty="0">
              <a:solidFill>
                <a:srgbClr val="FF0000"/>
              </a:solidFill>
            </a:endParaRPr>
          </a:p>
          <a:p>
            <a:endParaRPr lang="en-US" altLang="zh-CN" dirty="0">
              <a:solidFill>
                <a:srgbClr val="FF0000"/>
              </a:solidFill>
            </a:endParaRPr>
          </a:p>
          <a:p>
            <a:r>
              <a:rPr lang="zh-CN" altLang="en-US" dirty="0">
                <a:solidFill>
                  <a:srgbClr val="FF0000"/>
                </a:solidFill>
              </a:rPr>
              <a:t>点击题目名字可以打开这道题目的详细情况</a:t>
            </a:r>
            <a:endParaRPr lang="en-US" altLang="zh-C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2443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屏幕快照 2013-10-16 下午9.06.5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732" y="1383232"/>
            <a:ext cx="9782519" cy="5360753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浏览和提交作业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6192445" y="2909447"/>
            <a:ext cx="12751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rgbClr val="FF0000"/>
                </a:solidFill>
              </a:rPr>
              <a:t>查看题目文本</a:t>
            </a:r>
          </a:p>
        </p:txBody>
      </p:sp>
      <p:cxnSp>
        <p:nvCxnSpPr>
          <p:cNvPr id="33" name="直接箭头连接符 32"/>
          <p:cNvCxnSpPr/>
          <p:nvPr/>
        </p:nvCxnSpPr>
        <p:spPr>
          <a:xfrm>
            <a:off x="6997959" y="3195919"/>
            <a:ext cx="356118" cy="222563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文本框 35"/>
          <p:cNvSpPr txBox="1"/>
          <p:nvPr/>
        </p:nvSpPr>
        <p:spPr>
          <a:xfrm>
            <a:off x="7438116" y="2835950"/>
            <a:ext cx="8955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rgbClr val="FF0000"/>
                </a:solidFill>
              </a:rPr>
              <a:t>提交程序</a:t>
            </a:r>
          </a:p>
        </p:txBody>
      </p:sp>
      <p:cxnSp>
        <p:nvCxnSpPr>
          <p:cNvPr id="37" name="直接箭头连接符 36"/>
          <p:cNvCxnSpPr/>
          <p:nvPr/>
        </p:nvCxnSpPr>
        <p:spPr>
          <a:xfrm>
            <a:off x="7833560" y="3156283"/>
            <a:ext cx="69405" cy="22982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箭头连接符 36"/>
          <p:cNvCxnSpPr/>
          <p:nvPr/>
        </p:nvCxnSpPr>
        <p:spPr>
          <a:xfrm flipH="1">
            <a:off x="8776605" y="3181433"/>
            <a:ext cx="12574" cy="213772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本框 30"/>
          <p:cNvSpPr txBox="1"/>
          <p:nvPr/>
        </p:nvSpPr>
        <p:spPr>
          <a:xfrm>
            <a:off x="8256934" y="2900326"/>
            <a:ext cx="17770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rgbClr val="FF0000"/>
                </a:solidFill>
              </a:rPr>
              <a:t>签署</a:t>
            </a:r>
            <a:r>
              <a:rPr lang="en-US" altLang="zh-CN" sz="1400" dirty="0">
                <a:solidFill>
                  <a:srgbClr val="FF0000"/>
                </a:solidFill>
              </a:rPr>
              <a:t>Honor code</a:t>
            </a:r>
            <a:endParaRPr lang="zh-CN" altLang="en-US" sz="1400" dirty="0">
              <a:solidFill>
                <a:srgbClr val="FF0000"/>
              </a:solidFill>
            </a:endParaRPr>
          </a:p>
        </p:txBody>
      </p:sp>
      <p:cxnSp>
        <p:nvCxnSpPr>
          <p:cNvPr id="34" name="直接箭头连接符 36"/>
          <p:cNvCxnSpPr/>
          <p:nvPr/>
        </p:nvCxnSpPr>
        <p:spPr>
          <a:xfrm flipH="1">
            <a:off x="9897197" y="3470654"/>
            <a:ext cx="287689" cy="6437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文本框 34"/>
          <p:cNvSpPr txBox="1"/>
          <p:nvPr/>
        </p:nvSpPr>
        <p:spPr>
          <a:xfrm>
            <a:off x="10202692" y="3253924"/>
            <a:ext cx="1989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rgbClr val="FF0000"/>
                </a:solidFill>
              </a:rPr>
              <a:t>上传实验报告</a:t>
            </a:r>
            <a:endParaRPr lang="en-US" altLang="zh-CN" sz="1400" dirty="0">
              <a:solidFill>
                <a:srgbClr val="FF0000"/>
              </a:solidFill>
            </a:endParaRPr>
          </a:p>
          <a:p>
            <a:r>
              <a:rPr lang="en-US" altLang="zh-CN" sz="1400" dirty="0">
                <a:solidFill>
                  <a:srgbClr val="FF0000"/>
                </a:solidFill>
              </a:rPr>
              <a:t>(</a:t>
            </a:r>
            <a:r>
              <a:rPr lang="en-US" altLang="zh-CN" sz="1400" dirty="0" err="1">
                <a:solidFill>
                  <a:srgbClr val="FF0000"/>
                </a:solidFill>
              </a:rPr>
              <a:t>xuetangX</a:t>
            </a:r>
            <a:r>
              <a:rPr lang="zh-CN" altLang="en-US" sz="1400" dirty="0">
                <a:solidFill>
                  <a:srgbClr val="FF0000"/>
                </a:solidFill>
              </a:rPr>
              <a:t>课程非必须</a:t>
            </a:r>
            <a:r>
              <a:rPr lang="en-US" altLang="zh-CN" sz="1400" dirty="0">
                <a:solidFill>
                  <a:srgbClr val="FF0000"/>
                </a:solidFill>
              </a:rPr>
              <a:t>)</a:t>
            </a:r>
            <a:endParaRPr lang="zh-CN" alt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7729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825626" y="1825625"/>
            <a:ext cx="6102611" cy="4351338"/>
          </a:xfrm>
        </p:spPr>
        <p:txBody>
          <a:bodyPr/>
          <a:lstStyle/>
          <a:p>
            <a:r>
              <a:rPr kumimoji="1" lang="zh-CN" altLang="en-US" dirty="0"/>
              <a:t>提交的文件：</a:t>
            </a:r>
            <a:endParaRPr kumimoji="1" lang="en-US" altLang="zh-CN" dirty="0"/>
          </a:p>
          <a:p>
            <a:pPr lvl="1"/>
            <a:r>
              <a:rPr kumimoji="1" lang="zh-CN" altLang="en-US" dirty="0"/>
              <a:t>单个源程序文件</a:t>
            </a:r>
            <a:endParaRPr kumimoji="1" lang="en-US" altLang="zh-CN" dirty="0"/>
          </a:p>
          <a:p>
            <a:pPr lvl="1"/>
            <a:r>
              <a:rPr kumimoji="1" lang="zh-CN" altLang="en-US" dirty="0"/>
              <a:t>包含（多个）源文件的压缩包</a:t>
            </a:r>
            <a:endParaRPr kumimoji="1" lang="en-US" altLang="zh-CN" dirty="0"/>
          </a:p>
          <a:p>
            <a:pPr lvl="2"/>
            <a:r>
              <a:rPr kumimoji="1" lang="zh-CN" altLang="en-US" dirty="0"/>
              <a:t>压缩包大小上限是</a:t>
            </a:r>
            <a:r>
              <a:rPr kumimoji="1" lang="en-US" altLang="zh-CN" dirty="0"/>
              <a:t>200K</a:t>
            </a:r>
            <a:r>
              <a:rPr kumimoji="1" lang="zh-CN" altLang="en-US" dirty="0"/>
              <a:t>，请务必清理不必要的临时文件再提交</a:t>
            </a:r>
            <a:endParaRPr kumimoji="1" lang="en-US" altLang="zh-CN" dirty="0"/>
          </a:p>
          <a:p>
            <a:pPr lvl="2"/>
            <a:r>
              <a:rPr kumimoji="1" lang="zh-CN" altLang="en-US" dirty="0"/>
              <a:t>请务必将所有代码放在同一个目录中</a:t>
            </a:r>
            <a:endParaRPr kumimoji="1" lang="en-US" altLang="zh-CN" dirty="0"/>
          </a:p>
          <a:p>
            <a:pPr lvl="2"/>
            <a:r>
              <a:rPr kumimoji="1" lang="zh-CN" altLang="en-US" dirty="0"/>
              <a:t>支持的压缩包格式</a:t>
            </a:r>
            <a:r>
              <a:rPr kumimoji="1" lang="en-US" altLang="zh-CN" dirty="0"/>
              <a:t>：</a:t>
            </a:r>
            <a:r>
              <a:rPr kumimoji="1" lang="en-US" altLang="zh-CN" dirty="0" err="1"/>
              <a:t>rar</a:t>
            </a:r>
            <a:r>
              <a:rPr kumimoji="1" lang="zh-CN" altLang="en-US" dirty="0"/>
              <a:t>、</a:t>
            </a:r>
            <a:r>
              <a:rPr kumimoji="1" lang="en-US" altLang="zh-CN" dirty="0"/>
              <a:t>zip</a:t>
            </a:r>
            <a:r>
              <a:rPr kumimoji="1" lang="zh-CN" altLang="en-US" dirty="0"/>
              <a:t>、</a:t>
            </a:r>
            <a:r>
              <a:rPr kumimoji="1" lang="en-US" altLang="zh-CN" dirty="0"/>
              <a:t>7z</a:t>
            </a:r>
            <a:r>
              <a:rPr kumimoji="1" lang="zh-CN" altLang="en-US" dirty="0"/>
              <a:t>、</a:t>
            </a:r>
            <a:r>
              <a:rPr kumimoji="1" lang="en-US" altLang="zh-CN" dirty="0"/>
              <a:t>tar</a:t>
            </a:r>
            <a:r>
              <a:rPr kumimoji="1" lang="zh-CN" altLang="en-US" dirty="0"/>
              <a:t>、</a:t>
            </a:r>
            <a:r>
              <a:rPr kumimoji="1" lang="en-US" altLang="zh-CN" dirty="0" err="1"/>
              <a:t>tar.gz</a:t>
            </a:r>
            <a:r>
              <a:rPr kumimoji="1" lang="zh-CN" altLang="en-US" dirty="0"/>
              <a:t>、</a:t>
            </a:r>
            <a:r>
              <a:rPr kumimoji="1" lang="en-US" altLang="zh-CN" dirty="0"/>
              <a:t>tar.bz2</a:t>
            </a:r>
          </a:p>
          <a:p>
            <a:pPr lvl="2"/>
            <a:endParaRPr kumimoji="1" lang="en-US" altLang="zh-CN" dirty="0"/>
          </a:p>
          <a:p>
            <a:r>
              <a:rPr kumimoji="1" lang="zh-CN" altLang="en-US" dirty="0"/>
              <a:t>选择了提交的文件后点击</a:t>
            </a:r>
            <a:r>
              <a:rPr kumimoji="1" lang="en-US" altLang="zh-CN" dirty="0"/>
              <a:t>“Submit”</a:t>
            </a:r>
            <a:r>
              <a:rPr kumimoji="1" lang="zh-CN" altLang="en-US" dirty="0"/>
              <a:t>即可将程序提交到</a:t>
            </a:r>
            <a:r>
              <a:rPr kumimoji="1" lang="en-US" altLang="zh-CN" dirty="0"/>
              <a:t>OJ</a:t>
            </a:r>
          </a:p>
          <a:p>
            <a:pPr lvl="1"/>
            <a:endParaRPr kumimoji="1"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浏览和提交作业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8343" y="2013873"/>
            <a:ext cx="4713995" cy="2035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8167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浏览和提交作业</a:t>
            </a:r>
            <a:endParaRPr kumimoji="1" lang="zh-CN" altLang="en-US" dirty="0"/>
          </a:p>
        </p:txBody>
      </p:sp>
      <p:pic>
        <p:nvPicPr>
          <p:cNvPr id="6" name="图片 5" descr="屏幕快照 2013-10-16 下午11.47.4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66" y="2543557"/>
            <a:ext cx="5444513" cy="2867600"/>
          </a:xfrm>
          <a:prstGeom prst="rect">
            <a:avLst/>
          </a:prstGeom>
        </p:spPr>
      </p:pic>
      <p:pic>
        <p:nvPicPr>
          <p:cNvPr id="7" name="图片 6" descr="屏幕快照 2013-10-16 下午11.46.1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763" y="2557817"/>
            <a:ext cx="5643759" cy="2874512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5175682" y="1312833"/>
            <a:ext cx="203132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rgbClr val="FF0000"/>
                </a:solidFill>
              </a:rPr>
              <a:t>你标记为最终版本的提交，如果没有标记会有醒目的提示</a:t>
            </a:r>
            <a:endParaRPr lang="en-US" altLang="zh-CN" sz="1400" dirty="0">
              <a:solidFill>
                <a:srgbClr val="FF0000"/>
              </a:solidFill>
            </a:endParaRPr>
          </a:p>
          <a:p>
            <a:r>
              <a:rPr lang="en-US" altLang="zh-CN" sz="1400" dirty="0">
                <a:solidFill>
                  <a:srgbClr val="FF0000"/>
                </a:solidFill>
              </a:rPr>
              <a:t>(deadline</a:t>
            </a:r>
            <a:r>
              <a:rPr lang="zh-CN" altLang="en-US" sz="1400" dirty="0">
                <a:solidFill>
                  <a:srgbClr val="FF0000"/>
                </a:solidFill>
              </a:rPr>
              <a:t>后的最终测试以标记的版本为准</a:t>
            </a:r>
            <a:r>
              <a:rPr lang="en-US" altLang="zh-CN" sz="1400" dirty="0">
                <a:solidFill>
                  <a:srgbClr val="FF0000"/>
                </a:solidFill>
              </a:rPr>
              <a:t>)</a:t>
            </a:r>
            <a:endParaRPr lang="zh-CN" altLang="en-US" sz="1400" dirty="0">
              <a:solidFill>
                <a:srgbClr val="FF0000"/>
              </a:solidFill>
            </a:endParaRPr>
          </a:p>
        </p:txBody>
      </p:sp>
      <p:cxnSp>
        <p:nvCxnSpPr>
          <p:cNvPr id="9" name="直接箭头连接符 8"/>
          <p:cNvCxnSpPr/>
          <p:nvPr/>
        </p:nvCxnSpPr>
        <p:spPr>
          <a:xfrm flipH="1">
            <a:off x="5155315" y="2489817"/>
            <a:ext cx="867599" cy="603592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10066943" y="5894404"/>
            <a:ext cx="20313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rgbClr val="FF0000"/>
                </a:solidFill>
              </a:rPr>
              <a:t>你得分最高的三次提交</a:t>
            </a:r>
          </a:p>
        </p:txBody>
      </p:sp>
      <p:cxnSp>
        <p:nvCxnSpPr>
          <p:cNvPr id="11" name="直接箭头连接符 13"/>
          <p:cNvCxnSpPr/>
          <p:nvPr/>
        </p:nvCxnSpPr>
        <p:spPr>
          <a:xfrm flipH="1" flipV="1">
            <a:off x="11203375" y="3596403"/>
            <a:ext cx="188608" cy="227604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>
            <a:off x="7501858" y="5701484"/>
            <a:ext cx="20313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rgbClr val="FF0000"/>
                </a:solidFill>
              </a:rPr>
              <a:t>你最近的三次提交</a:t>
            </a:r>
          </a:p>
        </p:txBody>
      </p:sp>
      <p:cxnSp>
        <p:nvCxnSpPr>
          <p:cNvPr id="13" name="直接箭头连接符 16"/>
          <p:cNvCxnSpPr/>
          <p:nvPr/>
        </p:nvCxnSpPr>
        <p:spPr>
          <a:xfrm flipH="1" flipV="1">
            <a:off x="8386815" y="4501791"/>
            <a:ext cx="25146" cy="1131735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4534410" y="6305918"/>
            <a:ext cx="20313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rgbClr val="FF0000"/>
                </a:solidFill>
              </a:rPr>
              <a:t>查看完整的提交列表</a:t>
            </a:r>
          </a:p>
        </p:txBody>
      </p:sp>
      <p:cxnSp>
        <p:nvCxnSpPr>
          <p:cNvPr id="15" name="直接箭头连接符 20"/>
          <p:cNvCxnSpPr/>
          <p:nvPr/>
        </p:nvCxnSpPr>
        <p:spPr>
          <a:xfrm flipV="1">
            <a:off x="5444513" y="5294005"/>
            <a:ext cx="12574" cy="968262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/>
        </p:nvSpPr>
        <p:spPr>
          <a:xfrm>
            <a:off x="3352839" y="5404243"/>
            <a:ext cx="15258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rgbClr val="FF0000"/>
                </a:solidFill>
              </a:rPr>
              <a:t>标记某个提交</a:t>
            </a:r>
            <a:endParaRPr lang="en-US" altLang="zh-CN" sz="1400" dirty="0">
              <a:solidFill>
                <a:srgbClr val="FF0000"/>
              </a:solidFill>
            </a:endParaRPr>
          </a:p>
          <a:p>
            <a:r>
              <a:rPr lang="zh-CN" altLang="en-US" sz="1400" dirty="0">
                <a:solidFill>
                  <a:srgbClr val="FF0000"/>
                </a:solidFill>
              </a:rPr>
              <a:t>为最终版本</a:t>
            </a:r>
          </a:p>
        </p:txBody>
      </p:sp>
      <p:cxnSp>
        <p:nvCxnSpPr>
          <p:cNvPr id="17" name="直接箭头连接符 24"/>
          <p:cNvCxnSpPr>
            <a:stCxn id="16" idx="0"/>
          </p:cNvCxnSpPr>
          <p:nvPr/>
        </p:nvCxnSpPr>
        <p:spPr>
          <a:xfrm flipV="1">
            <a:off x="4115763" y="4916760"/>
            <a:ext cx="486297" cy="487483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/>
          <p:cNvSpPr txBox="1"/>
          <p:nvPr/>
        </p:nvSpPr>
        <p:spPr>
          <a:xfrm>
            <a:off x="501942" y="5663852"/>
            <a:ext cx="22127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rgbClr val="FF0000"/>
                </a:solidFill>
              </a:rPr>
              <a:t>点击日期查看</a:t>
            </a:r>
            <a:endParaRPr lang="en-US" altLang="zh-CN" sz="1400" dirty="0">
              <a:solidFill>
                <a:srgbClr val="FF0000"/>
              </a:solidFill>
            </a:endParaRPr>
          </a:p>
          <a:p>
            <a:r>
              <a:rPr lang="zh-CN" altLang="en-US" sz="1400" dirty="0">
                <a:solidFill>
                  <a:srgbClr val="FF0000"/>
                </a:solidFill>
              </a:rPr>
              <a:t>评测的详细报告</a:t>
            </a:r>
          </a:p>
        </p:txBody>
      </p:sp>
      <p:cxnSp>
        <p:nvCxnSpPr>
          <p:cNvPr id="19" name="直接箭头连接符 29"/>
          <p:cNvCxnSpPr/>
          <p:nvPr/>
        </p:nvCxnSpPr>
        <p:spPr>
          <a:xfrm flipV="1">
            <a:off x="1169376" y="4992210"/>
            <a:ext cx="314348" cy="65389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框 19"/>
          <p:cNvSpPr txBox="1"/>
          <p:nvPr/>
        </p:nvSpPr>
        <p:spPr>
          <a:xfrm>
            <a:off x="2222698" y="5165321"/>
            <a:ext cx="895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rgbClr val="FF0000"/>
                </a:solidFill>
              </a:rPr>
              <a:t>下载已提交的程序</a:t>
            </a:r>
          </a:p>
        </p:txBody>
      </p:sp>
      <p:cxnSp>
        <p:nvCxnSpPr>
          <p:cNvPr id="21" name="直接箭头连接符 24"/>
          <p:cNvCxnSpPr/>
          <p:nvPr/>
        </p:nvCxnSpPr>
        <p:spPr>
          <a:xfrm flipV="1">
            <a:off x="3118336" y="4841311"/>
            <a:ext cx="1257393" cy="56586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箭头连接符 8"/>
          <p:cNvCxnSpPr>
            <a:stCxn id="8" idx="2"/>
          </p:cNvCxnSpPr>
          <p:nvPr/>
        </p:nvCxnSpPr>
        <p:spPr>
          <a:xfrm>
            <a:off x="6191345" y="2482384"/>
            <a:ext cx="497987" cy="59845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22688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浏览和提交作业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199" y="1825625"/>
            <a:ext cx="6203203" cy="4351338"/>
          </a:xfrm>
        </p:spPr>
        <p:txBody>
          <a:bodyPr>
            <a:normAutofit fontScale="85000" lnSpcReduction="10000"/>
          </a:bodyPr>
          <a:lstStyle/>
          <a:p>
            <a:r>
              <a:rPr kumimoji="1" lang="zh-CN" altLang="en-US" dirty="0"/>
              <a:t>点击提交结果前面的日期能够打开评测报告</a:t>
            </a:r>
            <a:endParaRPr kumimoji="1" lang="en-US" altLang="zh-CN" dirty="0"/>
          </a:p>
          <a:p>
            <a:pPr lvl="1"/>
            <a:r>
              <a:rPr kumimoji="1" lang="zh-CN" altLang="en-US" dirty="0"/>
              <a:t>每个测试点都列出了结果、运行时间和内存使用等情况</a:t>
            </a:r>
            <a:r>
              <a:rPr kumimoji="1" lang="en-US" altLang="zh-CN" dirty="0"/>
              <a:t>，</a:t>
            </a:r>
            <a:r>
              <a:rPr kumimoji="1" lang="zh-CN" altLang="en-US" dirty="0"/>
              <a:t>只有正确结果能够得分</a:t>
            </a:r>
            <a:r>
              <a:rPr kumimoji="1" lang="en-US" altLang="zh-CN" dirty="0"/>
              <a:t>，</a:t>
            </a:r>
            <a:r>
              <a:rPr kumimoji="1" lang="zh-CN" altLang="en-US" dirty="0"/>
              <a:t>测试点的分值都相同。</a:t>
            </a:r>
            <a:endParaRPr kumimoji="1" lang="en-US" altLang="zh-CN" dirty="0"/>
          </a:p>
          <a:p>
            <a:pPr lvl="1"/>
            <a:r>
              <a:rPr kumimoji="1" lang="zh-CN" altLang="en-US" dirty="0"/>
              <a:t>非正确的结果有：</a:t>
            </a:r>
            <a:endParaRPr kumimoji="1" lang="en-US" altLang="zh-CN" dirty="0"/>
          </a:p>
          <a:p>
            <a:pPr lvl="2"/>
            <a:r>
              <a:rPr kumimoji="1" lang="en-US" altLang="zh-CN" dirty="0"/>
              <a:t>Wrong Answer: </a:t>
            </a:r>
            <a:r>
              <a:rPr kumimoji="1" lang="zh-CN" altLang="en-US" dirty="0"/>
              <a:t>结果错误。</a:t>
            </a:r>
            <a:endParaRPr kumimoji="1" lang="en-US" altLang="zh-CN" dirty="0"/>
          </a:p>
          <a:p>
            <a:pPr lvl="3"/>
            <a:r>
              <a:rPr kumimoji="1" lang="zh-CN" altLang="en-US" dirty="0"/>
              <a:t>请检查算法是否正确，输入、输出格式是否遵循题目描述。</a:t>
            </a:r>
          </a:p>
          <a:p>
            <a:pPr lvl="2"/>
            <a:r>
              <a:rPr kumimoji="1" lang="en-US" altLang="zh-CN" dirty="0"/>
              <a:t>Runtime Error: </a:t>
            </a:r>
            <a:r>
              <a:rPr kumimoji="1" lang="zh-CN" altLang="en-US" dirty="0"/>
              <a:t>该程序执行过程中产生了未处理的异常。</a:t>
            </a:r>
            <a:endParaRPr kumimoji="1" lang="en-US" altLang="zh-CN" dirty="0"/>
          </a:p>
          <a:p>
            <a:pPr lvl="3"/>
            <a:r>
              <a:rPr kumimoji="1" lang="zh-CN" altLang="en-US" dirty="0"/>
              <a:t>常见的有整数除以零</a:t>
            </a:r>
            <a:r>
              <a:rPr kumimoji="1" lang="en-US" altLang="zh-CN" dirty="0"/>
              <a:t>(1/0)</a:t>
            </a:r>
            <a:r>
              <a:rPr kumimoji="1" lang="zh-CN" altLang="en-US" dirty="0"/>
              <a:t>、</a:t>
            </a:r>
            <a:r>
              <a:rPr kumimoji="1" lang="en-US" altLang="zh-CN" dirty="0"/>
              <a:t>assert</a:t>
            </a:r>
            <a:r>
              <a:rPr kumimoji="1" lang="zh-CN" altLang="en-US" dirty="0"/>
              <a:t>失败、访问到了非法的内存等等。请进一步调试自己的程序。</a:t>
            </a:r>
          </a:p>
          <a:p>
            <a:pPr lvl="2"/>
            <a:r>
              <a:rPr kumimoji="1" lang="en-US" altLang="zh-CN" dirty="0"/>
              <a:t>Exceed Time Limit: </a:t>
            </a:r>
            <a:r>
              <a:rPr kumimoji="1" lang="zh-CN" altLang="en-US" dirty="0"/>
              <a:t>程序运行超时。</a:t>
            </a:r>
            <a:endParaRPr kumimoji="1" lang="en-US" altLang="zh-CN" dirty="0"/>
          </a:p>
          <a:p>
            <a:pPr lvl="2"/>
            <a:r>
              <a:rPr kumimoji="1" lang="en-US" altLang="zh-CN" dirty="0"/>
              <a:t>Exceed Memory Limit</a:t>
            </a:r>
            <a:r>
              <a:rPr kumimoji="1" lang="en-US" altLang="en-US" dirty="0"/>
              <a:t>：</a:t>
            </a:r>
            <a:r>
              <a:rPr kumimoji="1" lang="zh-CN" altLang="en-US" dirty="0"/>
              <a:t>程序使用了超过限制的内存。</a:t>
            </a:r>
            <a:endParaRPr kumimoji="1" lang="en-US" altLang="zh-CN" dirty="0"/>
          </a:p>
          <a:p>
            <a:pPr lvl="3"/>
            <a:r>
              <a:rPr kumimoji="1" lang="zh-CN" altLang="en-US" dirty="0"/>
              <a:t>上面两项请从算法和编码两个角度进一步优化自己的程序。</a:t>
            </a:r>
          </a:p>
        </p:txBody>
      </p:sp>
      <p:pic>
        <p:nvPicPr>
          <p:cNvPr id="5" name="图片 4" descr="屏幕快照 2013-10-17 上午12.06.2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8200" y="2393749"/>
            <a:ext cx="5003800" cy="290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5349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浏览和提交作业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5624802" cy="4351338"/>
          </a:xfrm>
        </p:spPr>
        <p:txBody>
          <a:bodyPr/>
          <a:lstStyle/>
          <a:p>
            <a:r>
              <a:rPr kumimoji="1" lang="zh-CN" altLang="en-US" dirty="0"/>
              <a:t>签署</a:t>
            </a:r>
            <a:r>
              <a:rPr kumimoji="1" lang="en-US" altLang="zh-CN" dirty="0"/>
              <a:t>Honor code</a:t>
            </a:r>
          </a:p>
          <a:p>
            <a:pPr lvl="1"/>
            <a:endParaRPr kumimoji="1" lang="en-US" altLang="zh-CN" dirty="0"/>
          </a:p>
          <a:p>
            <a:pPr lvl="1"/>
            <a:r>
              <a:rPr kumimoji="1" lang="zh-CN" altLang="en-US" dirty="0"/>
              <a:t>提及得到别人的帮助</a:t>
            </a:r>
            <a:r>
              <a:rPr kumimoji="1" lang="en-US" altLang="zh-CN" dirty="0"/>
              <a:t>(</a:t>
            </a:r>
            <a:r>
              <a:rPr kumimoji="1" lang="zh-CN" altLang="en-US" dirty="0"/>
              <a:t>非必须</a:t>
            </a:r>
            <a:r>
              <a:rPr kumimoji="1" lang="en-US" altLang="zh-CN" dirty="0"/>
              <a:t>)</a:t>
            </a:r>
          </a:p>
          <a:p>
            <a:pPr lvl="1"/>
            <a:endParaRPr kumimoji="1" lang="en-US" altLang="zh-CN" dirty="0"/>
          </a:p>
          <a:p>
            <a:pPr lvl="1"/>
            <a:r>
              <a:rPr kumimoji="1" lang="zh-CN" altLang="en-US" dirty="0"/>
              <a:t>提及参考的第三方资料</a:t>
            </a:r>
            <a:r>
              <a:rPr kumimoji="1" lang="en-US" altLang="zh-CN" dirty="0"/>
              <a:t>(</a:t>
            </a:r>
            <a:r>
              <a:rPr kumimoji="1" lang="zh-CN" altLang="en-US" dirty="0"/>
              <a:t>非必须</a:t>
            </a:r>
            <a:r>
              <a:rPr kumimoji="1" lang="en-US" altLang="zh-CN" dirty="0"/>
              <a:t>)</a:t>
            </a:r>
          </a:p>
          <a:p>
            <a:pPr lvl="1"/>
            <a:endParaRPr kumimoji="1" lang="en-US" altLang="zh-CN" dirty="0"/>
          </a:p>
          <a:p>
            <a:pPr lvl="1"/>
            <a:r>
              <a:rPr kumimoji="1" lang="zh-CN" altLang="en-US" dirty="0"/>
              <a:t>签署自己的名字和日期</a:t>
            </a:r>
            <a:r>
              <a:rPr kumimoji="1" lang="en-US" altLang="zh-CN" dirty="0"/>
              <a:t>(</a:t>
            </a:r>
            <a:r>
              <a:rPr kumimoji="1" lang="zh-CN" altLang="en-US" dirty="0"/>
              <a:t>必须</a:t>
            </a:r>
            <a:r>
              <a:rPr kumimoji="1" lang="en-US" altLang="zh-CN" dirty="0"/>
              <a:t>)</a:t>
            </a:r>
            <a:endParaRPr kumimoji="1" lang="zh-CN" altLang="en-US" dirty="0"/>
          </a:p>
        </p:txBody>
      </p:sp>
      <p:pic>
        <p:nvPicPr>
          <p:cNvPr id="6" name="图片 5" descr="屏幕快照 2013-10-16 下午9.16.5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0336" y="0"/>
            <a:ext cx="5521664" cy="6858000"/>
          </a:xfrm>
          <a:prstGeom prst="rect">
            <a:avLst/>
          </a:prstGeom>
        </p:spPr>
      </p:pic>
      <p:cxnSp>
        <p:nvCxnSpPr>
          <p:cNvPr id="7" name="直接箭头连接符 32"/>
          <p:cNvCxnSpPr/>
          <p:nvPr/>
        </p:nvCxnSpPr>
        <p:spPr>
          <a:xfrm flipV="1">
            <a:off x="5551956" y="2087422"/>
            <a:ext cx="1866665" cy="819275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箭头连接符 32"/>
          <p:cNvCxnSpPr/>
          <p:nvPr/>
        </p:nvCxnSpPr>
        <p:spPr>
          <a:xfrm flipV="1">
            <a:off x="5855243" y="3357481"/>
            <a:ext cx="1739413" cy="34293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箭头连接符 32"/>
          <p:cNvCxnSpPr/>
          <p:nvPr/>
        </p:nvCxnSpPr>
        <p:spPr>
          <a:xfrm>
            <a:off x="5503173" y="4542928"/>
            <a:ext cx="2166926" cy="101514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箭头连接符 32"/>
          <p:cNvCxnSpPr/>
          <p:nvPr/>
        </p:nvCxnSpPr>
        <p:spPr>
          <a:xfrm>
            <a:off x="5519957" y="4526940"/>
            <a:ext cx="4099102" cy="1018562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99888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浏览和提交作业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5775689" cy="4351338"/>
          </a:xfrm>
        </p:spPr>
        <p:txBody>
          <a:bodyPr/>
          <a:lstStyle/>
          <a:p>
            <a:r>
              <a:rPr kumimoji="1" lang="zh-CN" altLang="en-US" dirty="0"/>
              <a:t>实验报告通过上传文件来提交</a:t>
            </a:r>
            <a:endParaRPr kumimoji="1" lang="en-US" altLang="zh-CN" dirty="0"/>
          </a:p>
          <a:p>
            <a:pPr lvl="1"/>
            <a:r>
              <a:rPr kumimoji="1" lang="zh-CN" altLang="en-US" dirty="0"/>
              <a:t>每次提交都会覆盖原来的实验报告</a:t>
            </a:r>
            <a:endParaRPr kumimoji="1" lang="en-US" altLang="zh-CN" dirty="0"/>
          </a:p>
          <a:p>
            <a:pPr lvl="1"/>
            <a:endParaRPr kumimoji="1" lang="en-US" altLang="zh-CN" dirty="0"/>
          </a:p>
          <a:p>
            <a:r>
              <a:rPr kumimoji="1" lang="zh-CN" altLang="en-US" dirty="0"/>
              <a:t>可以点击上面的链接来下载当前已经上传的实验报告</a:t>
            </a:r>
            <a:endParaRPr kumimoji="1" lang="en-US" altLang="zh-CN" dirty="0"/>
          </a:p>
          <a:p>
            <a:endParaRPr kumimoji="1" lang="zh-CN" altLang="en-US" dirty="0"/>
          </a:p>
        </p:txBody>
      </p:sp>
      <p:pic>
        <p:nvPicPr>
          <p:cNvPr id="4" name="图片 3" descr="屏幕快照 2013-10-17 上午12.11.0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1019" y="3269135"/>
            <a:ext cx="5640981" cy="3010422"/>
          </a:xfrm>
          <a:prstGeom prst="rect">
            <a:avLst/>
          </a:prstGeom>
        </p:spPr>
      </p:pic>
      <p:cxnSp>
        <p:nvCxnSpPr>
          <p:cNvPr id="5" name="直接箭头连接符 32"/>
          <p:cNvCxnSpPr/>
          <p:nvPr/>
        </p:nvCxnSpPr>
        <p:spPr>
          <a:xfrm>
            <a:off x="4954130" y="3810175"/>
            <a:ext cx="3797328" cy="553292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32103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/>
              <a:t>在</a:t>
            </a:r>
            <a:r>
              <a:rPr kumimoji="1" lang="en-US" altLang="zh-CN" dirty="0"/>
              <a:t>OJ</a:t>
            </a:r>
            <a:r>
              <a:rPr kumimoji="1" lang="zh-CN" altLang="en-US" dirty="0"/>
              <a:t>上完成作业的一些说明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zh-CN" altLang="en-US" dirty="0"/>
              <a:t>程序需使用标准输入输出（</a:t>
            </a:r>
            <a:r>
              <a:rPr kumimoji="1" lang="en-US" altLang="zh-CN" dirty="0" err="1"/>
              <a:t>stdin</a:t>
            </a:r>
            <a:r>
              <a:rPr kumimoji="1" lang="en-US" altLang="zh-CN" dirty="0"/>
              <a:t>, </a:t>
            </a:r>
            <a:r>
              <a:rPr kumimoji="1" lang="en-US" altLang="zh-CN" dirty="0" err="1"/>
              <a:t>stdout</a:t>
            </a:r>
            <a:r>
              <a:rPr kumimoji="1" lang="zh-CN" altLang="en-US" dirty="0"/>
              <a:t>）进行输入输出。除非特别声明，输入、输出各行内的（整数、浮点数、字符、字符串等）数据项之间，均以一个空格相互分隔；字符串的长度不含末尾的</a:t>
            </a:r>
            <a:r>
              <a:rPr kumimoji="1" lang="en-US" altLang="zh-CN" dirty="0"/>
              <a:t>‘\0’</a:t>
            </a:r>
            <a:r>
              <a:rPr kumimoji="1" lang="zh-CN" altLang="en-US" dirty="0"/>
              <a:t>以及换行符；行末无多余空格。</a:t>
            </a:r>
          </a:p>
          <a:p>
            <a:r>
              <a:rPr kumimoji="1" lang="zh-CN" altLang="en-US" dirty="0"/>
              <a:t>每题均设有内存量和运行时间的限额，程序运行过程中一旦超过限额，</a:t>
            </a:r>
            <a:r>
              <a:rPr kumimoji="1" lang="en-US" altLang="zh-CN" dirty="0"/>
              <a:t>OJ</a:t>
            </a:r>
            <a:r>
              <a:rPr kumimoji="1" lang="zh-CN" altLang="en-US" dirty="0"/>
              <a:t>将立即强行终止程序，对应的测试点记作</a:t>
            </a:r>
            <a:r>
              <a:rPr kumimoji="1" lang="en-US" altLang="zh-CN" dirty="0"/>
              <a:t>0</a:t>
            </a:r>
            <a:r>
              <a:rPr kumimoji="1" lang="zh-CN" altLang="en-US" dirty="0"/>
              <a:t>分。其中，内存限额包括系统运行程序时默认所占部分，因此实际可用内存会略少一些（约几</a:t>
            </a:r>
            <a:r>
              <a:rPr kumimoji="1" lang="en-US" altLang="zh-CN" dirty="0"/>
              <a:t>MB</a:t>
            </a:r>
            <a:r>
              <a:rPr kumimoji="1" lang="zh-CN" altLang="en-US" dirty="0"/>
              <a:t>）。</a:t>
            </a:r>
          </a:p>
          <a:p>
            <a:r>
              <a:rPr kumimoji="1" lang="zh-CN" altLang="en-US" dirty="0"/>
              <a:t>题目中的</a:t>
            </a:r>
            <a:r>
              <a:rPr kumimoji="1" lang="en-US" altLang="zh-CN" dirty="0"/>
              <a:t>【</a:t>
            </a:r>
            <a:r>
              <a:rPr kumimoji="1" lang="zh-CN" altLang="en-US" dirty="0"/>
              <a:t>限制</a:t>
            </a:r>
            <a:r>
              <a:rPr kumimoji="1" lang="en-US" altLang="zh-CN" dirty="0"/>
              <a:t>】</a:t>
            </a:r>
            <a:r>
              <a:rPr kumimoji="1" lang="zh-CN" altLang="en-US" dirty="0"/>
              <a:t>部分包括两方面，一方面，它限制了程序的测试数据输入，即测试数据输入一定会遵守这些限制，不必进行检查；另一方面，它可能会对允许使用的方法进行限制，如果未遵守限制，该题目不能</a:t>
            </a:r>
            <a:r>
              <a:rPr kumimoji="1" lang="zh-CN" altLang="en-US"/>
              <a:t>得分。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722426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/>
              <a:t>在</a:t>
            </a:r>
            <a:r>
              <a:rPr kumimoji="1" lang="en-US" altLang="zh-CN" dirty="0"/>
              <a:t>OJ</a:t>
            </a:r>
            <a:r>
              <a:rPr kumimoji="1" lang="zh-CN" altLang="en-US" dirty="0"/>
              <a:t>上完成作业的一些说明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kumimoji="1" lang="zh-CN" altLang="en-US" dirty="0"/>
              <a:t>题目中的</a:t>
            </a:r>
            <a:r>
              <a:rPr kumimoji="1" lang="en-US" altLang="zh-CN" dirty="0"/>
              <a:t>【</a:t>
            </a:r>
            <a:r>
              <a:rPr kumimoji="1" lang="zh-CN" altLang="en-US" dirty="0"/>
              <a:t>提示</a:t>
            </a:r>
            <a:r>
              <a:rPr kumimoji="1" lang="en-US" altLang="zh-CN" dirty="0"/>
              <a:t>】</a:t>
            </a:r>
            <a:r>
              <a:rPr kumimoji="1" lang="zh-CN" altLang="en-US"/>
              <a:t>部分只是提供一种可行方法，</a:t>
            </a:r>
            <a:r>
              <a:rPr kumimoji="1" lang="zh-CN" altLang="en-US" dirty="0"/>
              <a:t>也不排除更好的方法。</a:t>
            </a:r>
          </a:p>
          <a:p>
            <a:r>
              <a:rPr kumimoji="1" lang="en-US" altLang="zh-CN" dirty="0"/>
              <a:t>1</a:t>
            </a:r>
            <a:r>
              <a:rPr kumimoji="1" lang="zh-CN" altLang="en-US" dirty="0"/>
              <a:t>秒能执行的计算量可大致按照</a:t>
            </a:r>
            <a:r>
              <a:rPr kumimoji="1" lang="en-US" altLang="zh-CN" dirty="0"/>
              <a:t>3*10^8</a:t>
            </a:r>
            <a:r>
              <a:rPr kumimoji="1" lang="zh-CN" altLang="en-US" dirty="0"/>
              <a:t>左右估算，例如：</a:t>
            </a:r>
          </a:p>
          <a:p>
            <a:pPr lvl="1"/>
            <a:r>
              <a:rPr kumimoji="1" lang="zh-CN" altLang="en-US" dirty="0"/>
              <a:t>若程序算法复杂度为</a:t>
            </a:r>
            <a:r>
              <a:rPr kumimoji="1" lang="en-US" altLang="zh-CN" dirty="0"/>
              <a:t>O(n^2)</a:t>
            </a:r>
            <a:r>
              <a:rPr kumimoji="1" lang="zh-CN" altLang="en-US" dirty="0"/>
              <a:t>，则</a:t>
            </a:r>
            <a:r>
              <a:rPr kumimoji="1" lang="en-US" altLang="zh-CN" dirty="0"/>
              <a:t>1</a:t>
            </a:r>
            <a:r>
              <a:rPr kumimoji="1" lang="zh-CN" altLang="en-US" dirty="0"/>
              <a:t>秒内可解决的问题规模大致为</a:t>
            </a:r>
            <a:r>
              <a:rPr kumimoji="1" lang="en-US" altLang="zh-CN" dirty="0"/>
              <a:t>n &lt;= 10,000</a:t>
            </a:r>
            <a:r>
              <a:rPr kumimoji="1" lang="zh-CN" altLang="en-US" dirty="0"/>
              <a:t>；</a:t>
            </a:r>
          </a:p>
          <a:p>
            <a:pPr lvl="1"/>
            <a:r>
              <a:rPr kumimoji="1" lang="zh-CN" altLang="en-US" dirty="0"/>
              <a:t>若复杂度为</a:t>
            </a:r>
            <a:r>
              <a:rPr kumimoji="1" lang="en-US" altLang="zh-CN" dirty="0"/>
              <a:t>O(n^3)</a:t>
            </a:r>
            <a:r>
              <a:rPr kumimoji="1" lang="zh-CN" altLang="en-US" dirty="0"/>
              <a:t>，则可解决的问题规模大致为</a:t>
            </a:r>
            <a:r>
              <a:rPr kumimoji="1" lang="en-US" altLang="zh-CN" dirty="0"/>
              <a:t>n &lt;= 600</a:t>
            </a:r>
            <a:r>
              <a:rPr kumimoji="1" lang="zh-CN" altLang="en-US" dirty="0"/>
              <a:t>。</a:t>
            </a:r>
          </a:p>
          <a:p>
            <a:r>
              <a:rPr kumimoji="1" lang="zh-CN" altLang="en-US" dirty="0"/>
              <a:t>作业截止时间之前均为测试时间</a:t>
            </a:r>
            <a:endParaRPr kumimoji="1" lang="en-US" altLang="zh-CN" dirty="0">
              <a:solidFill>
                <a:srgbClr val="FF0000"/>
              </a:solidFill>
            </a:endParaRPr>
          </a:p>
          <a:p>
            <a:pPr lvl="1"/>
            <a:r>
              <a:rPr kumimoji="1" lang="zh-CN" altLang="en-US" dirty="0">
                <a:solidFill>
                  <a:srgbClr val="000000"/>
                </a:solidFill>
              </a:rPr>
              <a:t>测试时间内可以任意测试和标记最终版本。</a:t>
            </a:r>
            <a:endParaRPr kumimoji="1" lang="en-US" altLang="zh-CN" dirty="0">
              <a:solidFill>
                <a:srgbClr val="000000"/>
              </a:solidFill>
            </a:endParaRPr>
          </a:p>
          <a:p>
            <a:pPr lvl="1"/>
            <a:r>
              <a:rPr kumimoji="1" lang="zh-CN" altLang="en-US" dirty="0">
                <a:solidFill>
                  <a:srgbClr val="000000"/>
                </a:solidFill>
              </a:rPr>
              <a:t>最终作业成绩以标记为最终版本的提交为准。</a:t>
            </a:r>
            <a:endParaRPr kumimoji="1" lang="en-US" altLang="zh-CN" dirty="0">
              <a:solidFill>
                <a:srgbClr val="000000"/>
              </a:solidFill>
            </a:endParaRPr>
          </a:p>
          <a:p>
            <a:pPr lvl="1"/>
            <a:r>
              <a:rPr kumimoji="1" lang="zh-CN" altLang="en-US" dirty="0">
                <a:solidFill>
                  <a:srgbClr val="FF0000"/>
                </a:solidFill>
              </a:rPr>
              <a:t>对于清华校内的课程，</a:t>
            </a:r>
            <a:r>
              <a:rPr kumimoji="1" lang="zh-CN" altLang="en-US" dirty="0"/>
              <a:t>测试时间内</a:t>
            </a:r>
            <a:r>
              <a:rPr kumimoji="1" lang="en-US" altLang="zh-CN" dirty="0"/>
              <a:t>OJ</a:t>
            </a:r>
            <a:r>
              <a:rPr kumimoji="1" lang="zh-CN" altLang="en-US" dirty="0"/>
              <a:t>上只会使用最终测试数据中的前</a:t>
            </a:r>
            <a:r>
              <a:rPr kumimoji="1" lang="en-US" altLang="zh-CN" dirty="0"/>
              <a:t>5</a:t>
            </a:r>
            <a:r>
              <a:rPr kumimoji="1" lang="zh-CN" altLang="en-US" dirty="0"/>
              <a:t>组进行测试。最终测试时会使用全部的</a:t>
            </a:r>
            <a:r>
              <a:rPr kumimoji="1" lang="en-US" altLang="zh-CN" dirty="0"/>
              <a:t>10</a:t>
            </a:r>
            <a:r>
              <a:rPr kumimoji="1" lang="zh-CN" altLang="en-US" dirty="0"/>
              <a:t>组测试数据</a:t>
            </a:r>
            <a:r>
              <a:rPr kumimoji="1" lang="en-US" altLang="zh-CN" dirty="0"/>
              <a:t>(</a:t>
            </a:r>
            <a:r>
              <a:rPr kumimoji="1" lang="zh-CN" altLang="en-US" dirty="0"/>
              <a:t>后</a:t>
            </a:r>
            <a:r>
              <a:rPr kumimoji="1" lang="en-US" altLang="zh-CN" dirty="0"/>
              <a:t>5</a:t>
            </a:r>
            <a:r>
              <a:rPr kumimoji="1" lang="zh-CN" altLang="en-US" dirty="0"/>
              <a:t>组难度会明显高于前</a:t>
            </a:r>
            <a:r>
              <a:rPr kumimoji="1" lang="en-US" altLang="zh-CN" dirty="0"/>
              <a:t>5</a:t>
            </a:r>
            <a:r>
              <a:rPr kumimoji="1" lang="zh-CN" altLang="en-US" dirty="0"/>
              <a:t>组</a:t>
            </a:r>
            <a:r>
              <a:rPr kumimoji="1" lang="en-US" altLang="zh-CN" dirty="0"/>
              <a:t>)</a:t>
            </a:r>
            <a:r>
              <a:rPr kumimoji="1" lang="zh-CN" altLang="en-US" dirty="0"/>
              <a:t>，成绩以最终测试结果为准。</a:t>
            </a:r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69450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/>
              <a:t>概览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>
                <a:hlinkClick r:id="rId2" action="ppaction://hlinksldjump"/>
              </a:rPr>
              <a:t>Tsinghua Online Judge</a:t>
            </a:r>
            <a:r>
              <a:rPr kumimoji="1" lang="zh-CN" altLang="en-US" dirty="0">
                <a:hlinkClick r:id="rId2" action="ppaction://hlinksldjump"/>
              </a:rPr>
              <a:t>介绍</a:t>
            </a:r>
            <a:endParaRPr kumimoji="1" lang="en-US" altLang="zh-CN" dirty="0"/>
          </a:p>
          <a:p>
            <a:r>
              <a:rPr kumimoji="1" lang="zh-CN" altLang="en-US" dirty="0">
                <a:hlinkClick r:id="rId3" action="ppaction://hlinksldjump"/>
              </a:rPr>
              <a:t>注册</a:t>
            </a:r>
            <a:endParaRPr kumimoji="1" lang="en-US" altLang="zh-CN" dirty="0"/>
          </a:p>
          <a:p>
            <a:r>
              <a:rPr kumimoji="1" lang="zh-CN" altLang="en-US" dirty="0">
                <a:hlinkClick r:id="rId4" action="ppaction://hlinksldjump"/>
              </a:rPr>
              <a:t>登录</a:t>
            </a:r>
            <a:endParaRPr kumimoji="1" lang="en-US" altLang="zh-CN" dirty="0"/>
          </a:p>
          <a:p>
            <a:r>
              <a:rPr kumimoji="1" lang="zh-CN" altLang="en-US" dirty="0">
                <a:hlinkClick r:id="rId5" action="ppaction://hlinksldjump"/>
              </a:rPr>
              <a:t>选课</a:t>
            </a:r>
            <a:endParaRPr kumimoji="1" lang="en-US" altLang="zh-CN" dirty="0"/>
          </a:p>
          <a:p>
            <a:r>
              <a:rPr kumimoji="1" lang="zh-CN" altLang="en-US" dirty="0">
                <a:hlinkClick r:id="rId6" action="ppaction://hlinksldjump"/>
              </a:rPr>
              <a:t>浏览和提交作业</a:t>
            </a:r>
            <a:endParaRPr kumimoji="1" lang="en-US" altLang="zh-CN" dirty="0"/>
          </a:p>
          <a:p>
            <a:r>
              <a:rPr kumimoji="1" lang="zh-CN" altLang="en-US" dirty="0">
                <a:hlinkClick r:id="rId7" action="ppaction://hlinksldjump"/>
              </a:rPr>
              <a:t>在</a:t>
            </a:r>
            <a:r>
              <a:rPr kumimoji="1" lang="en-US" altLang="zh-CN" dirty="0">
                <a:hlinkClick r:id="rId7" action="ppaction://hlinksldjump"/>
              </a:rPr>
              <a:t>OJ</a:t>
            </a:r>
            <a:r>
              <a:rPr kumimoji="1" lang="zh-CN" altLang="en-US" dirty="0">
                <a:hlinkClick r:id="rId7" action="ppaction://hlinksldjump"/>
              </a:rPr>
              <a:t>上完成作业的一些说明</a:t>
            </a:r>
            <a:endParaRPr kumimoji="1" lang="en-US" altLang="zh-CN" dirty="0"/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54369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Tsinghua Online Judge</a:t>
            </a:r>
            <a:r>
              <a:rPr kumimoji="1" lang="zh-CN" altLang="en-US" dirty="0"/>
              <a:t>介绍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dirty="0"/>
              <a:t>Tsinghua Online Judge(</a:t>
            </a:r>
            <a:r>
              <a:rPr lang="zh-CN" altLang="en-US" dirty="0"/>
              <a:t>以下简称</a:t>
            </a:r>
            <a:r>
              <a:rPr lang="en-US" altLang="zh-CN" dirty="0"/>
              <a:t>OJ)</a:t>
            </a:r>
            <a:r>
              <a:rPr lang="zh-CN" altLang="en-US" dirty="0"/>
              <a:t>主要用于编程类作业的自动化、标准化评测。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访问</a:t>
            </a:r>
            <a:r>
              <a:rPr lang="en-US" altLang="zh-CN" dirty="0"/>
              <a:t>OJ</a:t>
            </a:r>
            <a:r>
              <a:rPr lang="zh-CN" altLang="en-US" dirty="0"/>
              <a:t>：</a:t>
            </a:r>
            <a:endParaRPr lang="en-US" altLang="zh-CN" dirty="0"/>
          </a:p>
          <a:p>
            <a:pPr lvl="1"/>
            <a:r>
              <a:rPr lang="en-US" altLang="zh-CN" dirty="0">
                <a:hlinkClick r:id="rId2"/>
              </a:rPr>
              <a:t>http://dsa.cs.tsinghua.edu.cn/oj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建议浏览器：</a:t>
            </a:r>
            <a:endParaRPr lang="en-US" altLang="zh-CN" dirty="0"/>
          </a:p>
          <a:p>
            <a:pPr lvl="1"/>
            <a:r>
              <a:rPr lang="en-US" altLang="zh-CN" dirty="0"/>
              <a:t>Internet Explorer 9</a:t>
            </a:r>
            <a:r>
              <a:rPr lang="zh-CN" altLang="en-US" dirty="0"/>
              <a:t>及以上版本</a:t>
            </a:r>
            <a:endParaRPr lang="en-US" altLang="zh-CN" dirty="0"/>
          </a:p>
          <a:p>
            <a:pPr lvl="1"/>
            <a:r>
              <a:rPr lang="en-US" altLang="zh-CN" dirty="0"/>
              <a:t>Firefox</a:t>
            </a:r>
          </a:p>
          <a:p>
            <a:pPr lvl="1"/>
            <a:r>
              <a:rPr lang="en-US" altLang="zh-CN" dirty="0"/>
              <a:t>Chrome</a:t>
            </a:r>
          </a:p>
          <a:p>
            <a:pPr lvl="1"/>
            <a:r>
              <a:rPr lang="en-US" altLang="zh-CN" dirty="0"/>
              <a:t>Safari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16503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屏幕快照 2013-10-16 下午11.02.2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002" y="2445076"/>
            <a:ext cx="9614343" cy="4267673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注册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OJ</a:t>
            </a:r>
            <a:r>
              <a:rPr lang="zh-CN" altLang="en-US" dirty="0"/>
              <a:t>地址：</a:t>
            </a:r>
            <a:r>
              <a:rPr lang="en-US" altLang="zh-CN" dirty="0">
                <a:hlinkClick r:id="rId3"/>
              </a:rPr>
              <a:t>http://dsa.cs.tsinghua.edu.cn/oj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9448801" y="2410269"/>
            <a:ext cx="1496008" cy="388915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右箭头 5"/>
          <p:cNvSpPr/>
          <p:nvPr/>
        </p:nvSpPr>
        <p:spPr>
          <a:xfrm rot="3005609">
            <a:off x="8844969" y="1911491"/>
            <a:ext cx="689850" cy="41670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767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注册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5758251" cy="4351338"/>
          </a:xfrm>
        </p:spPr>
        <p:txBody>
          <a:bodyPr>
            <a:normAutofit lnSpcReduction="10000"/>
          </a:bodyPr>
          <a:lstStyle/>
          <a:p>
            <a:r>
              <a:rPr lang="zh-CN" altLang="en-US" dirty="0"/>
              <a:t>在注册框内输入你的</a:t>
            </a:r>
            <a:r>
              <a:rPr lang="en-US" altLang="zh-CN" dirty="0"/>
              <a:t>E-Mail</a:t>
            </a:r>
            <a:r>
              <a:rPr lang="zh-CN" altLang="en-US" dirty="0"/>
              <a:t>邮箱、密码和昵称。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阅读页面左侧的声明，勾选“</a:t>
            </a:r>
            <a:r>
              <a:rPr lang="en-US" altLang="zh-CN" dirty="0"/>
              <a:t>I agree to the terms of service”</a:t>
            </a:r>
            <a:r>
              <a:rPr lang="zh-CN" altLang="en-US" dirty="0"/>
              <a:t>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然后点击“</a:t>
            </a:r>
            <a:r>
              <a:rPr lang="en-US" altLang="zh-CN" dirty="0"/>
              <a:t>Register</a:t>
            </a:r>
            <a:r>
              <a:rPr lang="zh-CN" altLang="en-US" dirty="0"/>
              <a:t>！”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在</a:t>
            </a:r>
            <a:r>
              <a:rPr lang="en-US" altLang="zh-CN" dirty="0"/>
              <a:t>1-2</a:t>
            </a:r>
            <a:r>
              <a:rPr lang="zh-CN" altLang="en-US" dirty="0"/>
              <a:t>分钟内，一封邮件就会发往你填写的邮箱中</a:t>
            </a:r>
            <a:endParaRPr lang="en-US" altLang="zh-CN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6451" y="1128713"/>
            <a:ext cx="5362575" cy="504825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7067215" y="2142813"/>
            <a:ext cx="4412785" cy="2799097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" name="直接箭头连接符 9"/>
          <p:cNvCxnSpPr>
            <a:endCxn id="5" idx="1"/>
          </p:cNvCxnSpPr>
          <p:nvPr/>
        </p:nvCxnSpPr>
        <p:spPr>
          <a:xfrm>
            <a:off x="4073954" y="2213171"/>
            <a:ext cx="2993261" cy="1329191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箭头连接符 9"/>
          <p:cNvCxnSpPr/>
          <p:nvPr/>
        </p:nvCxnSpPr>
        <p:spPr>
          <a:xfrm>
            <a:off x="5620548" y="3533528"/>
            <a:ext cx="1483724" cy="155928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9"/>
          <p:cNvCxnSpPr/>
          <p:nvPr/>
        </p:nvCxnSpPr>
        <p:spPr>
          <a:xfrm>
            <a:off x="4603572" y="4679341"/>
            <a:ext cx="2500700" cy="77813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5894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注册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打开你的邮箱，点击邮件中的链接，或者将链接复制到浏览器中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见到如下的网页内容说明你注册成功了：</a:t>
            </a:r>
            <a:endParaRPr lang="en-US" altLang="zh-CN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3379" y="2397901"/>
            <a:ext cx="8020050" cy="2505075"/>
          </a:xfrm>
          <a:prstGeom prst="rect">
            <a:avLst/>
          </a:prstGeom>
        </p:spPr>
      </p:pic>
      <p:pic>
        <p:nvPicPr>
          <p:cNvPr id="4" name="图片 3" descr="屏幕快照 2013-10-16 下午8.43.4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2099" y="5926844"/>
            <a:ext cx="4127500" cy="444500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2263309" y="4476642"/>
            <a:ext cx="7280306" cy="301796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3785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屏幕快照 2013-10-16 下午11.02.2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002" y="2445076"/>
            <a:ext cx="9614343" cy="4267673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登录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输入你的用户名和密码即可登录 </a:t>
            </a:r>
          </a:p>
        </p:txBody>
      </p:sp>
      <p:sp>
        <p:nvSpPr>
          <p:cNvPr id="5" name="矩形 4"/>
          <p:cNvSpPr/>
          <p:nvPr/>
        </p:nvSpPr>
        <p:spPr>
          <a:xfrm>
            <a:off x="7843936" y="3651240"/>
            <a:ext cx="2858276" cy="1583233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右箭头 5"/>
          <p:cNvSpPr/>
          <p:nvPr/>
        </p:nvSpPr>
        <p:spPr>
          <a:xfrm rot="3005609">
            <a:off x="7240104" y="3152462"/>
            <a:ext cx="689850" cy="41670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875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 descr="屏幕快照 2013-10-16 下午11.04.1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104" y="1877292"/>
            <a:ext cx="10783719" cy="412733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登录后的主界面</a:t>
            </a:r>
          </a:p>
        </p:txBody>
      </p:sp>
      <p:sp>
        <p:nvSpPr>
          <p:cNvPr id="5" name="矩形 4"/>
          <p:cNvSpPr/>
          <p:nvPr/>
        </p:nvSpPr>
        <p:spPr>
          <a:xfrm>
            <a:off x="3181738" y="1964794"/>
            <a:ext cx="699797" cy="274553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3072337" y="3736096"/>
            <a:ext cx="27238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这就是你目前的课程，</a:t>
            </a:r>
            <a:endParaRPr lang="en-US" altLang="zh-CN" dirty="0">
              <a:solidFill>
                <a:srgbClr val="FF0000"/>
              </a:solidFill>
            </a:endParaRPr>
          </a:p>
          <a:p>
            <a:r>
              <a:rPr lang="zh-CN" altLang="en-US" dirty="0">
                <a:solidFill>
                  <a:srgbClr val="FF0000"/>
                </a:solidFill>
              </a:rPr>
              <a:t>新注册用户可以用来熟悉</a:t>
            </a:r>
            <a:endParaRPr lang="en-US" altLang="zh-CN" dirty="0">
              <a:solidFill>
                <a:srgbClr val="FF0000"/>
              </a:solidFill>
            </a:endParaRPr>
          </a:p>
          <a:p>
            <a:r>
              <a:rPr lang="en-US" altLang="zh-CN" dirty="0">
                <a:solidFill>
                  <a:srgbClr val="FF0000"/>
                </a:solidFill>
              </a:rPr>
              <a:t>OJ</a:t>
            </a:r>
            <a:r>
              <a:rPr lang="zh-CN" altLang="en-US" dirty="0">
                <a:solidFill>
                  <a:srgbClr val="FF0000"/>
                </a:solidFill>
              </a:rPr>
              <a:t>的提交过程</a:t>
            </a:r>
          </a:p>
        </p:txBody>
      </p:sp>
      <p:sp>
        <p:nvSpPr>
          <p:cNvPr id="7" name="矩形 6"/>
          <p:cNvSpPr/>
          <p:nvPr/>
        </p:nvSpPr>
        <p:spPr>
          <a:xfrm>
            <a:off x="641935" y="3048201"/>
            <a:ext cx="2304662" cy="1611225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6022491" y="3310107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这里目前可以修改</a:t>
            </a:r>
            <a:endParaRPr lang="en-US" altLang="zh-CN" dirty="0">
              <a:solidFill>
                <a:srgbClr val="FF0000"/>
              </a:solidFill>
            </a:endParaRPr>
          </a:p>
          <a:p>
            <a:r>
              <a:rPr lang="zh-CN" altLang="en-US" dirty="0">
                <a:solidFill>
                  <a:srgbClr val="FF0000"/>
                </a:solidFill>
              </a:rPr>
              <a:t>你的密码和昵称</a:t>
            </a:r>
          </a:p>
        </p:txBody>
      </p:sp>
      <p:cxnSp>
        <p:nvCxnSpPr>
          <p:cNvPr id="10" name="直接箭头连接符 9"/>
          <p:cNvCxnSpPr/>
          <p:nvPr/>
        </p:nvCxnSpPr>
        <p:spPr>
          <a:xfrm flipH="1" flipV="1">
            <a:off x="3881537" y="2239349"/>
            <a:ext cx="2214463" cy="1138333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4034291" y="1964794"/>
            <a:ext cx="699797" cy="274553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4" name="直接箭头连接符 13"/>
          <p:cNvCxnSpPr/>
          <p:nvPr/>
        </p:nvCxnSpPr>
        <p:spPr>
          <a:xfrm flipH="1" flipV="1">
            <a:off x="4734089" y="2251130"/>
            <a:ext cx="4083340" cy="797071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/>
        </p:nvSpPr>
        <p:spPr>
          <a:xfrm>
            <a:off x="8817429" y="2972709"/>
            <a:ext cx="1338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这里可以</a:t>
            </a:r>
            <a:endParaRPr lang="en-US" altLang="zh-CN" dirty="0">
              <a:solidFill>
                <a:srgbClr val="FF0000"/>
              </a:solidFill>
            </a:endParaRPr>
          </a:p>
          <a:p>
            <a:r>
              <a:rPr lang="zh-CN" altLang="en-US" dirty="0">
                <a:solidFill>
                  <a:srgbClr val="FF0000"/>
                </a:solidFill>
              </a:rPr>
              <a:t>选新的课程</a:t>
            </a:r>
          </a:p>
        </p:txBody>
      </p:sp>
    </p:spTree>
    <p:extLst>
      <p:ext uri="{BB962C8B-B14F-4D97-AF65-F5344CB8AC3E}">
        <p14:creationId xmlns:p14="http://schemas.microsoft.com/office/powerpoint/2010/main" val="586126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选课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7002" y="1140448"/>
            <a:ext cx="5610225" cy="1924050"/>
          </a:xfrm>
          <a:prstGeom prst="rect">
            <a:avLst/>
          </a:prstGeom>
        </p:spPr>
      </p:pic>
      <p:sp>
        <p:nvSpPr>
          <p:cNvPr id="6" name="右箭头 5"/>
          <p:cNvSpPr/>
          <p:nvPr/>
        </p:nvSpPr>
        <p:spPr>
          <a:xfrm rot="20584867">
            <a:off x="3359020" y="1978090"/>
            <a:ext cx="1054360" cy="5318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" name="直接箭头连接符 6"/>
          <p:cNvCxnSpPr/>
          <p:nvPr/>
        </p:nvCxnSpPr>
        <p:spPr>
          <a:xfrm flipV="1">
            <a:off x="7745543" y="2278335"/>
            <a:ext cx="130685" cy="32465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/>
        </p:nvSpPr>
        <p:spPr>
          <a:xfrm>
            <a:off x="6044506" y="2575629"/>
            <a:ext cx="28800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rgbClr val="FF0000"/>
                </a:solidFill>
              </a:rPr>
              <a:t>输入在网络学堂发布给每个人人的代码。点击“</a:t>
            </a:r>
            <a:r>
              <a:rPr lang="en-US" altLang="zh-CN" sz="1400" dirty="0">
                <a:solidFill>
                  <a:srgbClr val="FF0000"/>
                </a:solidFill>
              </a:rPr>
              <a:t>OK</a:t>
            </a:r>
            <a:r>
              <a:rPr lang="zh-CN" altLang="en-US" sz="1400" dirty="0">
                <a:solidFill>
                  <a:srgbClr val="FF0000"/>
                </a:solidFill>
              </a:rPr>
              <a:t>”即可！</a:t>
            </a:r>
          </a:p>
        </p:txBody>
      </p:sp>
      <p:grpSp>
        <p:nvGrpSpPr>
          <p:cNvPr id="17" name="组 16"/>
          <p:cNvGrpSpPr/>
          <p:nvPr/>
        </p:nvGrpSpPr>
        <p:grpSpPr>
          <a:xfrm>
            <a:off x="641740" y="1697244"/>
            <a:ext cx="2438400" cy="1790700"/>
            <a:chOff x="679462" y="1370298"/>
            <a:chExt cx="2438400" cy="1790700"/>
          </a:xfrm>
        </p:grpSpPr>
        <p:pic>
          <p:nvPicPr>
            <p:cNvPr id="13" name="图片 12" descr="屏幕快照 2013-10-16 下午8.48.03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9462" y="1370298"/>
              <a:ext cx="2438400" cy="1790700"/>
            </a:xfrm>
            <a:prstGeom prst="rect">
              <a:avLst/>
            </a:prstGeom>
          </p:spPr>
        </p:pic>
        <p:sp>
          <p:nvSpPr>
            <p:cNvPr id="14" name="矩形 13"/>
            <p:cNvSpPr/>
            <p:nvPr/>
          </p:nvSpPr>
          <p:spPr>
            <a:xfrm>
              <a:off x="994006" y="2414369"/>
              <a:ext cx="1822555" cy="238921"/>
            </a:xfrm>
            <a:prstGeom prst="rect">
              <a:avLst/>
            </a:prstGeom>
            <a:noFill/>
            <a:ln w="508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矩形 14"/>
            <p:cNvSpPr/>
            <p:nvPr/>
          </p:nvSpPr>
          <p:spPr>
            <a:xfrm>
              <a:off x="1008093" y="2779038"/>
              <a:ext cx="1822555" cy="240424"/>
            </a:xfrm>
            <a:prstGeom prst="rect">
              <a:avLst/>
            </a:prstGeom>
            <a:noFill/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6" name="右箭头 15"/>
          <p:cNvSpPr/>
          <p:nvPr/>
        </p:nvSpPr>
        <p:spPr>
          <a:xfrm rot="3056151">
            <a:off x="3222219" y="4004140"/>
            <a:ext cx="1054360" cy="53184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9" name="图片 18" descr="屏幕快照 2013-10-16 下午8.52.56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4633" y="3595467"/>
            <a:ext cx="5801897" cy="3025346"/>
          </a:xfrm>
          <a:prstGeom prst="rect">
            <a:avLst/>
          </a:prstGeom>
        </p:spPr>
      </p:pic>
      <p:cxnSp>
        <p:nvCxnSpPr>
          <p:cNvPr id="21" name="直接箭头连接符 6"/>
          <p:cNvCxnSpPr/>
          <p:nvPr/>
        </p:nvCxnSpPr>
        <p:spPr>
          <a:xfrm flipH="1" flipV="1">
            <a:off x="4998310" y="5046301"/>
            <a:ext cx="471351" cy="66267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本框 22"/>
          <p:cNvSpPr txBox="1"/>
          <p:nvPr/>
        </p:nvSpPr>
        <p:spPr>
          <a:xfrm>
            <a:off x="5580783" y="5557367"/>
            <a:ext cx="28800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rgbClr val="FF0000"/>
                </a:solidFill>
              </a:rPr>
              <a:t>点选公开课程前面的</a:t>
            </a:r>
            <a:r>
              <a:rPr lang="en-US" altLang="zh-CN" sz="1400" dirty="0">
                <a:solidFill>
                  <a:srgbClr val="FF0000"/>
                </a:solidFill>
              </a:rPr>
              <a:t>“+”</a:t>
            </a:r>
            <a:r>
              <a:rPr lang="zh-CN" altLang="en-US" sz="1400" dirty="0">
                <a:solidFill>
                  <a:srgbClr val="FF0000"/>
                </a:solidFill>
              </a:rPr>
              <a:t>号即可选上该课程。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10423790" y="1648674"/>
            <a:ext cx="16550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solidFill>
                  <a:schemeClr val="accent1">
                    <a:lumMod val="75000"/>
                  </a:schemeClr>
                </a:solidFill>
              </a:rPr>
              <a:t>清华校内</a:t>
            </a:r>
            <a:endParaRPr lang="en-US" altLang="zh-CN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zh-CN" altLang="en-US" sz="2800" dirty="0">
                <a:solidFill>
                  <a:schemeClr val="accent1">
                    <a:lumMod val="75000"/>
                  </a:schemeClr>
                </a:solidFill>
              </a:rPr>
              <a:t>课程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10536956" y="4391492"/>
            <a:ext cx="16550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 err="1">
                <a:solidFill>
                  <a:srgbClr val="FF0000"/>
                </a:solidFill>
              </a:rPr>
              <a:t>xuetangX</a:t>
            </a:r>
            <a:endParaRPr lang="en-US" altLang="zh-CN" sz="2800" dirty="0">
              <a:solidFill>
                <a:srgbClr val="FF0000"/>
              </a:solidFill>
            </a:endParaRPr>
          </a:p>
          <a:p>
            <a:pPr algn="ctr"/>
            <a:r>
              <a:rPr lang="zh-CN" altLang="en-US" sz="2800" dirty="0">
                <a:solidFill>
                  <a:srgbClr val="FF0000"/>
                </a:solidFill>
              </a:rPr>
              <a:t>课程</a:t>
            </a:r>
          </a:p>
        </p:txBody>
      </p:sp>
    </p:spTree>
    <p:extLst>
      <p:ext uri="{BB962C8B-B14F-4D97-AF65-F5344CB8AC3E}">
        <p14:creationId xmlns:p14="http://schemas.microsoft.com/office/powerpoint/2010/main" val="3028325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1240</TotalTime>
  <Words>1138</Words>
  <Application>Microsoft Office PowerPoint</Application>
  <PresentationFormat>宽屏</PresentationFormat>
  <Paragraphs>140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4" baseType="lpstr">
      <vt:lpstr>宋体</vt:lpstr>
      <vt:lpstr>Arial</vt:lpstr>
      <vt:lpstr>Calibri</vt:lpstr>
      <vt:lpstr>Calibri Light</vt:lpstr>
      <vt:lpstr>Office 主题</vt:lpstr>
      <vt:lpstr>Quick Guide To  Tsinghua Online Judge</vt:lpstr>
      <vt:lpstr>概览</vt:lpstr>
      <vt:lpstr>Tsinghua Online Judge介绍</vt:lpstr>
      <vt:lpstr>注册</vt:lpstr>
      <vt:lpstr>注册</vt:lpstr>
      <vt:lpstr>注册</vt:lpstr>
      <vt:lpstr>登录</vt:lpstr>
      <vt:lpstr>登录后的主界面</vt:lpstr>
      <vt:lpstr>选课</vt:lpstr>
      <vt:lpstr>浏览和提交作业</vt:lpstr>
      <vt:lpstr>浏览和提交作业</vt:lpstr>
      <vt:lpstr>浏览和提交作业</vt:lpstr>
      <vt:lpstr>浏览和提交作业</vt:lpstr>
      <vt:lpstr>浏览和提交作业</vt:lpstr>
      <vt:lpstr>浏览和提交作业</vt:lpstr>
      <vt:lpstr>浏览和提交作业</vt:lpstr>
      <vt:lpstr>浏览和提交作业</vt:lpstr>
      <vt:lpstr>在OJ上完成作业的一些说明</vt:lpstr>
      <vt:lpstr>在OJ上完成作业的一些说明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Quick Guide To Online Judge</dc:title>
  <dc:creator>Ruizhe Li</dc:creator>
  <cp:lastModifiedBy>HolderRoberts</cp:lastModifiedBy>
  <cp:revision>49</cp:revision>
  <dcterms:created xsi:type="dcterms:W3CDTF">2013-09-15T15:16:15Z</dcterms:created>
  <dcterms:modified xsi:type="dcterms:W3CDTF">2022-10-22T02:34:08Z</dcterms:modified>
</cp:coreProperties>
</file>