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7" r:id="rId4"/>
    <p:sldId id="257" r:id="rId5"/>
    <p:sldId id="258" r:id="rId6"/>
    <p:sldId id="259" r:id="rId7"/>
    <p:sldId id="260" r:id="rId8"/>
    <p:sldId id="261" r:id="rId9"/>
    <p:sldId id="266" r:id="rId10"/>
    <p:sldId id="262" r:id="rId11"/>
    <p:sldId id="263" r:id="rId12"/>
    <p:sldId id="264" r:id="rId13"/>
    <p:sldId id="265" r:id="rId14"/>
    <p:sldId id="273" r:id="rId15"/>
    <p:sldId id="274" r:id="rId16"/>
    <p:sldId id="270" r:id="rId17"/>
    <p:sldId id="275" r:id="rId18"/>
    <p:sldId id="271" r:id="rId19"/>
    <p:sldId id="272" r:id="rId2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0" d="100"/>
          <a:sy n="100" d="100"/>
        </p:scale>
        <p:origin x="400" y="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8D58C95-F0E1-47B7-9B14-D418A9D68EA6}" type="datetimeFigureOut">
              <a:rPr lang="zh-CN" altLang="en-US" smtClean="0"/>
              <a:t>2022/10/22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870FB7E-3E5F-4EEC-B3B6-94FFE2187807}" type="slidenum">
              <a:rPr lang="zh-CN" altLang="en-US" smtClean="0"/>
              <a:t>‹#›</a:t>
            </a:fld>
            <a:endParaRPr lang="zh-CN" altLang="en-US"/>
          </a:p>
        </p:txBody>
      </p:sp>
    </p:spTree>
    <p:extLst>
      <p:ext uri="{BB962C8B-B14F-4D97-AF65-F5344CB8AC3E}">
        <p14:creationId xmlns:p14="http://schemas.microsoft.com/office/powerpoint/2010/main" val="1538375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8D58C95-F0E1-47B7-9B14-D418A9D68EA6}" type="datetimeFigureOut">
              <a:rPr lang="zh-CN" altLang="en-US" smtClean="0"/>
              <a:t>2022/10/22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870FB7E-3E5F-4EEC-B3B6-94FFE2187807}" type="slidenum">
              <a:rPr lang="zh-CN" altLang="en-US" smtClean="0"/>
              <a:t>‹#›</a:t>
            </a:fld>
            <a:endParaRPr lang="zh-CN" altLang="en-US"/>
          </a:p>
        </p:txBody>
      </p:sp>
    </p:spTree>
    <p:extLst>
      <p:ext uri="{BB962C8B-B14F-4D97-AF65-F5344CB8AC3E}">
        <p14:creationId xmlns:p14="http://schemas.microsoft.com/office/powerpoint/2010/main" val="1206251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8D58C95-F0E1-47B7-9B14-D418A9D68EA6}" type="datetimeFigureOut">
              <a:rPr lang="zh-CN" altLang="en-US" smtClean="0"/>
              <a:t>2022/10/22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870FB7E-3E5F-4EEC-B3B6-94FFE2187807}" type="slidenum">
              <a:rPr lang="zh-CN" altLang="en-US" smtClean="0"/>
              <a:t>‹#›</a:t>
            </a:fld>
            <a:endParaRPr lang="zh-CN" altLang="en-US"/>
          </a:p>
        </p:txBody>
      </p:sp>
    </p:spTree>
    <p:extLst>
      <p:ext uri="{BB962C8B-B14F-4D97-AF65-F5344CB8AC3E}">
        <p14:creationId xmlns:p14="http://schemas.microsoft.com/office/powerpoint/2010/main" val="1936533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8D58C95-F0E1-47B7-9B14-D418A9D68EA6}" type="datetimeFigureOut">
              <a:rPr lang="zh-CN" altLang="en-US" smtClean="0"/>
              <a:t>2022/10/22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870FB7E-3E5F-4EEC-B3B6-94FFE2187807}" type="slidenum">
              <a:rPr lang="zh-CN" altLang="en-US" smtClean="0"/>
              <a:t>‹#›</a:t>
            </a:fld>
            <a:endParaRPr lang="zh-CN" altLang="en-US"/>
          </a:p>
        </p:txBody>
      </p:sp>
    </p:spTree>
    <p:extLst>
      <p:ext uri="{BB962C8B-B14F-4D97-AF65-F5344CB8AC3E}">
        <p14:creationId xmlns:p14="http://schemas.microsoft.com/office/powerpoint/2010/main" val="154007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8D58C95-F0E1-47B7-9B14-D418A9D68EA6}" type="datetimeFigureOut">
              <a:rPr lang="zh-CN" altLang="en-US" smtClean="0"/>
              <a:t>2022/10/22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870FB7E-3E5F-4EEC-B3B6-94FFE2187807}" type="slidenum">
              <a:rPr lang="zh-CN" altLang="en-US" smtClean="0"/>
              <a:t>‹#›</a:t>
            </a:fld>
            <a:endParaRPr lang="zh-CN" altLang="en-US"/>
          </a:p>
        </p:txBody>
      </p:sp>
    </p:spTree>
    <p:extLst>
      <p:ext uri="{BB962C8B-B14F-4D97-AF65-F5344CB8AC3E}">
        <p14:creationId xmlns:p14="http://schemas.microsoft.com/office/powerpoint/2010/main" val="173770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8D58C95-F0E1-47B7-9B14-D418A9D68EA6}" type="datetimeFigureOut">
              <a:rPr lang="zh-CN" altLang="en-US" smtClean="0"/>
              <a:t>2022/10/22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870FB7E-3E5F-4EEC-B3B6-94FFE2187807}" type="slidenum">
              <a:rPr lang="zh-CN" altLang="en-US" smtClean="0"/>
              <a:t>‹#›</a:t>
            </a:fld>
            <a:endParaRPr lang="zh-CN" altLang="en-US"/>
          </a:p>
        </p:txBody>
      </p:sp>
    </p:spTree>
    <p:extLst>
      <p:ext uri="{BB962C8B-B14F-4D97-AF65-F5344CB8AC3E}">
        <p14:creationId xmlns:p14="http://schemas.microsoft.com/office/powerpoint/2010/main" val="1878429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8D58C95-F0E1-47B7-9B14-D418A9D68EA6}" type="datetimeFigureOut">
              <a:rPr lang="zh-CN" altLang="en-US" smtClean="0"/>
              <a:t>2022/10/22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870FB7E-3E5F-4EEC-B3B6-94FFE2187807}" type="slidenum">
              <a:rPr lang="zh-CN" altLang="en-US" smtClean="0"/>
              <a:t>‹#›</a:t>
            </a:fld>
            <a:endParaRPr lang="zh-CN" altLang="en-US"/>
          </a:p>
        </p:txBody>
      </p:sp>
    </p:spTree>
    <p:extLst>
      <p:ext uri="{BB962C8B-B14F-4D97-AF65-F5344CB8AC3E}">
        <p14:creationId xmlns:p14="http://schemas.microsoft.com/office/powerpoint/2010/main" val="2370767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8D58C95-F0E1-47B7-9B14-D418A9D68EA6}" type="datetimeFigureOut">
              <a:rPr lang="zh-CN" altLang="en-US" smtClean="0"/>
              <a:t>2022/10/22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870FB7E-3E5F-4EEC-B3B6-94FFE2187807}" type="slidenum">
              <a:rPr lang="zh-CN" altLang="en-US" smtClean="0"/>
              <a:t>‹#›</a:t>
            </a:fld>
            <a:endParaRPr lang="zh-CN" altLang="en-US"/>
          </a:p>
        </p:txBody>
      </p:sp>
    </p:spTree>
    <p:extLst>
      <p:ext uri="{BB962C8B-B14F-4D97-AF65-F5344CB8AC3E}">
        <p14:creationId xmlns:p14="http://schemas.microsoft.com/office/powerpoint/2010/main" val="1021595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8D58C95-F0E1-47B7-9B14-D418A9D68EA6}" type="datetimeFigureOut">
              <a:rPr lang="zh-CN" altLang="en-US" smtClean="0"/>
              <a:t>2022/10/22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870FB7E-3E5F-4EEC-B3B6-94FFE2187807}" type="slidenum">
              <a:rPr lang="zh-CN" altLang="en-US" smtClean="0"/>
              <a:t>‹#›</a:t>
            </a:fld>
            <a:endParaRPr lang="zh-CN" altLang="en-US"/>
          </a:p>
        </p:txBody>
      </p:sp>
    </p:spTree>
    <p:extLst>
      <p:ext uri="{BB962C8B-B14F-4D97-AF65-F5344CB8AC3E}">
        <p14:creationId xmlns:p14="http://schemas.microsoft.com/office/powerpoint/2010/main" val="467698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8D58C95-F0E1-47B7-9B14-D418A9D68EA6}" type="datetimeFigureOut">
              <a:rPr lang="zh-CN" altLang="en-US" smtClean="0"/>
              <a:t>2022/10/22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870FB7E-3E5F-4EEC-B3B6-94FFE2187807}" type="slidenum">
              <a:rPr lang="zh-CN" altLang="en-US" smtClean="0"/>
              <a:t>‹#›</a:t>
            </a:fld>
            <a:endParaRPr lang="zh-CN" altLang="en-US"/>
          </a:p>
        </p:txBody>
      </p:sp>
    </p:spTree>
    <p:extLst>
      <p:ext uri="{BB962C8B-B14F-4D97-AF65-F5344CB8AC3E}">
        <p14:creationId xmlns:p14="http://schemas.microsoft.com/office/powerpoint/2010/main" val="3246938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8D58C95-F0E1-47B7-9B14-D418A9D68EA6}" type="datetimeFigureOut">
              <a:rPr lang="zh-CN" altLang="en-US" smtClean="0"/>
              <a:t>2022/10/22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870FB7E-3E5F-4EEC-B3B6-94FFE2187807}" type="slidenum">
              <a:rPr lang="zh-CN" altLang="en-US" smtClean="0"/>
              <a:t>‹#›</a:t>
            </a:fld>
            <a:endParaRPr lang="zh-CN" altLang="en-US"/>
          </a:p>
        </p:txBody>
      </p:sp>
    </p:spTree>
    <p:extLst>
      <p:ext uri="{BB962C8B-B14F-4D97-AF65-F5344CB8AC3E}">
        <p14:creationId xmlns:p14="http://schemas.microsoft.com/office/powerpoint/2010/main" val="632160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D58C95-F0E1-47B7-9B14-D418A9D68EA6}" type="datetimeFigureOut">
              <a:rPr lang="zh-CN" altLang="en-US" smtClean="0"/>
              <a:t>2022/10/22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70FB7E-3E5F-4EEC-B3B6-94FFE2187807}" type="slidenum">
              <a:rPr lang="zh-CN" altLang="en-US" smtClean="0"/>
              <a:t>‹#›</a:t>
            </a:fld>
            <a:endParaRPr lang="zh-CN" altLang="en-US"/>
          </a:p>
        </p:txBody>
      </p:sp>
    </p:spTree>
    <p:extLst>
      <p:ext uri="{BB962C8B-B14F-4D97-AF65-F5344CB8AC3E}">
        <p14:creationId xmlns:p14="http://schemas.microsoft.com/office/powerpoint/2010/main" val="68394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dsa.cs.tsinghua.edu.cn/oj"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dsa.cs.tsinghua.edu.cn/oj"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dirty="0"/>
              <a:t>Quick Guide To </a:t>
            </a:r>
            <a:br>
              <a:rPr lang="en-US" altLang="zh-CN" dirty="0"/>
            </a:br>
            <a:r>
              <a:rPr lang="en-US" altLang="zh-CN" dirty="0"/>
              <a:t>Tsinghua Online Judge</a:t>
            </a:r>
            <a:endParaRPr lang="zh-CN" altLang="en-US" dirty="0"/>
          </a:p>
        </p:txBody>
      </p:sp>
      <p:sp>
        <p:nvSpPr>
          <p:cNvPr id="3" name="副标题 2"/>
          <p:cNvSpPr>
            <a:spLocks noGrp="1"/>
          </p:cNvSpPr>
          <p:nvPr>
            <p:ph type="subTitle" idx="1"/>
          </p:nvPr>
        </p:nvSpPr>
        <p:spPr/>
        <p:txBody>
          <a:bodyPr/>
          <a:lstStyle/>
          <a:p>
            <a:r>
              <a:rPr lang="en-US" altLang="zh-CN" dirty="0"/>
              <a:t>Online Judge Development Team</a:t>
            </a:r>
            <a:endParaRPr lang="zh-CN" altLang="en-US" dirty="0"/>
          </a:p>
          <a:p>
            <a:r>
              <a:rPr lang="en-US" altLang="zh-CN" dirty="0"/>
              <a:t>Oct 17, 2013</a:t>
            </a:r>
          </a:p>
        </p:txBody>
      </p:sp>
    </p:spTree>
    <p:extLst>
      <p:ext uri="{BB962C8B-B14F-4D97-AF65-F5344CB8AC3E}">
        <p14:creationId xmlns:p14="http://schemas.microsoft.com/office/powerpoint/2010/main" val="3981846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CA" altLang="zh-CN" dirty="0"/>
              <a:t>Viewing and Submitting Homework</a:t>
            </a:r>
            <a:endParaRPr lang="zh-CN" altLang="en-US" dirty="0"/>
          </a:p>
        </p:txBody>
      </p:sp>
      <p:sp>
        <p:nvSpPr>
          <p:cNvPr id="3" name="内容占位符 2"/>
          <p:cNvSpPr>
            <a:spLocks noGrp="1"/>
          </p:cNvSpPr>
          <p:nvPr>
            <p:ph idx="1"/>
          </p:nvPr>
        </p:nvSpPr>
        <p:spPr>
          <a:xfrm>
            <a:off x="838200" y="1386509"/>
            <a:ext cx="10515600" cy="4818446"/>
          </a:xfrm>
        </p:spPr>
        <p:txBody>
          <a:bodyPr/>
          <a:lstStyle/>
          <a:p>
            <a:r>
              <a:rPr lang="en-CA" altLang="zh-CN" dirty="0"/>
              <a:t>Click the name of the course</a:t>
            </a:r>
            <a:endParaRPr lang="en-US" altLang="zh-CN" dirty="0"/>
          </a:p>
          <a:p>
            <a:pPr marL="0" indent="0">
              <a:buNone/>
            </a:pPr>
            <a:r>
              <a:rPr lang="en-CA" altLang="zh-CN" dirty="0"/>
              <a:t>   to enter it</a:t>
            </a:r>
            <a:endParaRPr lang="en-US" altLang="zh-CN" dirty="0"/>
          </a:p>
          <a:p>
            <a:endParaRPr lang="en-US" altLang="zh-CN" dirty="0"/>
          </a:p>
          <a:p>
            <a:endParaRPr lang="en-CA" altLang="zh-CN" dirty="0"/>
          </a:p>
          <a:p>
            <a:endParaRPr lang="en-US" altLang="zh-CN" dirty="0"/>
          </a:p>
          <a:p>
            <a:r>
              <a:rPr lang="en-CA" altLang="zh-CN" dirty="0"/>
              <a:t>Click here to open one batch of homework, which may include several problems. Score of the entire problem set is accumulated.</a:t>
            </a:r>
            <a:endParaRPr lang="zh-CN" altLang="en-US" dirty="0"/>
          </a:p>
        </p:txBody>
      </p:sp>
      <p:grpSp>
        <p:nvGrpSpPr>
          <p:cNvPr id="8" name="组 7"/>
          <p:cNvGrpSpPr/>
          <p:nvPr/>
        </p:nvGrpSpPr>
        <p:grpSpPr>
          <a:xfrm>
            <a:off x="295452" y="4952168"/>
            <a:ext cx="11987916" cy="1789331"/>
            <a:chOff x="471487" y="2248579"/>
            <a:chExt cx="11987916" cy="1789331"/>
          </a:xfrm>
        </p:grpSpPr>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487" y="2248579"/>
              <a:ext cx="11249025" cy="923925"/>
            </a:xfrm>
            <a:prstGeom prst="rect">
              <a:avLst/>
            </a:prstGeom>
          </p:spPr>
        </p:pic>
        <p:sp>
          <p:nvSpPr>
            <p:cNvPr id="5" name="矩形 4"/>
            <p:cNvSpPr/>
            <p:nvPr/>
          </p:nvSpPr>
          <p:spPr>
            <a:xfrm>
              <a:off x="737117" y="2431324"/>
              <a:ext cx="886410" cy="321207"/>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671208" y="2803172"/>
              <a:ext cx="1018227" cy="369332"/>
            </a:xfrm>
            <a:prstGeom prst="rect">
              <a:avLst/>
            </a:prstGeom>
            <a:noFill/>
          </p:spPr>
          <p:txBody>
            <a:bodyPr wrap="none" rtlCol="0">
              <a:spAutoFit/>
            </a:bodyPr>
            <a:lstStyle/>
            <a:p>
              <a:r>
                <a:rPr lang="en-US" altLang="zh-CN" dirty="0">
                  <a:solidFill>
                    <a:srgbClr val="FF0000"/>
                  </a:solidFill>
                </a:rPr>
                <a:t>Deadline</a:t>
              </a:r>
              <a:endParaRPr lang="zh-CN" altLang="en-US" dirty="0">
                <a:solidFill>
                  <a:srgbClr val="FF0000"/>
                </a:solidFill>
              </a:endParaRPr>
            </a:p>
          </p:txBody>
        </p:sp>
        <p:sp>
          <p:nvSpPr>
            <p:cNvPr id="9" name="矩形 8"/>
            <p:cNvSpPr/>
            <p:nvPr/>
          </p:nvSpPr>
          <p:spPr>
            <a:xfrm>
              <a:off x="2662333" y="2515116"/>
              <a:ext cx="1713723" cy="321207"/>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2662333" y="2837581"/>
              <a:ext cx="2702086" cy="646331"/>
            </a:xfrm>
            <a:prstGeom prst="rect">
              <a:avLst/>
            </a:prstGeom>
            <a:noFill/>
          </p:spPr>
          <p:txBody>
            <a:bodyPr wrap="none" rtlCol="0">
              <a:spAutoFit/>
            </a:bodyPr>
            <a:lstStyle/>
            <a:p>
              <a:r>
                <a:rPr lang="en-CA" altLang="zh-CN" dirty="0">
                  <a:solidFill>
                    <a:srgbClr val="FF0000"/>
                  </a:solidFill>
                </a:rPr>
                <a:t>Name of HW, click to</a:t>
              </a:r>
            </a:p>
            <a:p>
              <a:r>
                <a:rPr lang="en-CA" altLang="zh-CN" dirty="0">
                  <a:solidFill>
                    <a:srgbClr val="FF0000"/>
                  </a:solidFill>
                </a:rPr>
                <a:t>expand and see its content</a:t>
              </a:r>
              <a:endParaRPr lang="zh-CN" altLang="en-US" dirty="0">
                <a:solidFill>
                  <a:srgbClr val="FF0000"/>
                </a:solidFill>
              </a:endParaRPr>
            </a:p>
          </p:txBody>
        </p:sp>
        <p:sp>
          <p:nvSpPr>
            <p:cNvPr id="12" name="矩形 11"/>
            <p:cNvSpPr/>
            <p:nvPr/>
          </p:nvSpPr>
          <p:spPr>
            <a:xfrm>
              <a:off x="9178210" y="2431324"/>
              <a:ext cx="2074508" cy="321207"/>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a:off x="9159974" y="2837581"/>
              <a:ext cx="3299429" cy="1200329"/>
            </a:xfrm>
            <a:prstGeom prst="rect">
              <a:avLst/>
            </a:prstGeom>
            <a:noFill/>
          </p:spPr>
          <p:txBody>
            <a:bodyPr wrap="none" rtlCol="0">
              <a:spAutoFit/>
            </a:bodyPr>
            <a:lstStyle/>
            <a:p>
              <a:r>
                <a:rPr lang="en-CA" altLang="zh-CN" dirty="0">
                  <a:solidFill>
                    <a:srgbClr val="FF0000"/>
                  </a:solidFill>
                </a:rPr>
                <a:t>Current accumulated score</a:t>
              </a:r>
              <a:r>
                <a:rPr lang="zh-CN" altLang="en-US" dirty="0">
                  <a:solidFill>
                    <a:srgbClr val="FF0000"/>
                  </a:solidFill>
                </a:rPr>
                <a:t>，</a:t>
              </a:r>
              <a:endParaRPr lang="en-US" altLang="zh-CN" dirty="0">
                <a:solidFill>
                  <a:srgbClr val="FF0000"/>
                </a:solidFill>
              </a:endParaRPr>
            </a:p>
            <a:p>
              <a:r>
                <a:rPr lang="en-US" altLang="zh-CN" dirty="0">
                  <a:solidFill>
                    <a:srgbClr val="FF0000"/>
                  </a:solidFill>
                </a:rPr>
                <a:t>Only serves as a reference before</a:t>
              </a:r>
            </a:p>
            <a:p>
              <a:r>
                <a:rPr lang="en-US" altLang="zh-CN" dirty="0">
                  <a:solidFill>
                    <a:srgbClr val="FF0000"/>
                  </a:solidFill>
                </a:rPr>
                <a:t>deadline</a:t>
              </a:r>
              <a:r>
                <a:rPr lang="en-CA" altLang="zh-CN" dirty="0">
                  <a:solidFill>
                    <a:srgbClr val="FF0000"/>
                  </a:solidFill>
                </a:rPr>
                <a:t>. More detailed grading </a:t>
              </a:r>
            </a:p>
            <a:p>
              <a:r>
                <a:rPr lang="en-CA" altLang="zh-CN" dirty="0">
                  <a:solidFill>
                    <a:srgbClr val="FF0000"/>
                  </a:solidFill>
                </a:rPr>
                <a:t>to come after deadline.</a:t>
              </a:r>
            </a:p>
          </p:txBody>
        </p:sp>
      </p:grpSp>
      <p:pic>
        <p:nvPicPr>
          <p:cNvPr id="14" name="图片 13" descr="屏幕快照 2013-10-16 下午9.00.15.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44708" y="1296113"/>
            <a:ext cx="5863758" cy="2709532"/>
          </a:xfrm>
          <a:prstGeom prst="rect">
            <a:avLst/>
          </a:prstGeom>
        </p:spPr>
      </p:pic>
      <p:sp>
        <p:nvSpPr>
          <p:cNvPr id="15" name="矩形 14"/>
          <p:cNvSpPr/>
          <p:nvPr/>
        </p:nvSpPr>
        <p:spPr>
          <a:xfrm>
            <a:off x="5919964" y="2398270"/>
            <a:ext cx="1461809" cy="446811"/>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4284373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CA" altLang="zh-CN" dirty="0"/>
              <a:t>Viewing and Submitting Homework</a:t>
            </a:r>
            <a:endParaRPr lang="zh-CN" altLang="en-US" dirty="0"/>
          </a:p>
        </p:txBody>
      </p:sp>
      <p:sp>
        <p:nvSpPr>
          <p:cNvPr id="3" name="内容占位符 2"/>
          <p:cNvSpPr>
            <a:spLocks noGrp="1"/>
          </p:cNvSpPr>
          <p:nvPr>
            <p:ph idx="1"/>
          </p:nvPr>
        </p:nvSpPr>
        <p:spPr/>
        <p:txBody>
          <a:bodyPr/>
          <a:lstStyle/>
          <a:p>
            <a:r>
              <a:rPr lang="en-CA" altLang="zh-CN" dirty="0"/>
              <a:t>After opening the content of a HW:</a:t>
            </a:r>
            <a:endParaRPr lang="zh-CN" altLang="en-US" dirty="0"/>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446" y="2351410"/>
            <a:ext cx="11239500" cy="4114800"/>
          </a:xfrm>
          <a:prstGeom prst="rect">
            <a:avLst/>
          </a:prstGeom>
        </p:spPr>
      </p:pic>
      <p:sp>
        <p:nvSpPr>
          <p:cNvPr id="5" name="矩形 4"/>
          <p:cNvSpPr/>
          <p:nvPr/>
        </p:nvSpPr>
        <p:spPr>
          <a:xfrm>
            <a:off x="1035697" y="4408810"/>
            <a:ext cx="2211356" cy="1217549"/>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3247053" y="4516666"/>
            <a:ext cx="4708405" cy="1477328"/>
          </a:xfrm>
          <a:prstGeom prst="rect">
            <a:avLst/>
          </a:prstGeom>
          <a:noFill/>
        </p:spPr>
        <p:txBody>
          <a:bodyPr wrap="none" rtlCol="0">
            <a:spAutoFit/>
          </a:bodyPr>
          <a:lstStyle/>
          <a:p>
            <a:r>
              <a:rPr lang="en-CA" altLang="zh-CN" dirty="0">
                <a:solidFill>
                  <a:srgbClr val="FF0000"/>
                </a:solidFill>
              </a:rPr>
              <a:t>The name of each problem,</a:t>
            </a:r>
            <a:endParaRPr lang="en-US" altLang="zh-CN" dirty="0">
              <a:solidFill>
                <a:srgbClr val="FF0000"/>
              </a:solidFill>
            </a:endParaRPr>
          </a:p>
          <a:p>
            <a:r>
              <a:rPr lang="en-CA" altLang="zh-CN" dirty="0">
                <a:solidFill>
                  <a:srgbClr val="FF0000"/>
                </a:solidFill>
              </a:rPr>
              <a:t>its percentage of score within the entire HW</a:t>
            </a:r>
            <a:endParaRPr lang="en-US" altLang="zh-CN" dirty="0">
              <a:solidFill>
                <a:srgbClr val="FF0000"/>
              </a:solidFill>
            </a:endParaRPr>
          </a:p>
          <a:p>
            <a:r>
              <a:rPr lang="en-CA" altLang="zh-CN" dirty="0">
                <a:solidFill>
                  <a:srgbClr val="FF0000"/>
                </a:solidFill>
              </a:rPr>
              <a:t>and your current score of this problem</a:t>
            </a:r>
            <a:endParaRPr lang="en-US" altLang="zh-CN" dirty="0">
              <a:solidFill>
                <a:srgbClr val="FF0000"/>
              </a:solidFill>
            </a:endParaRPr>
          </a:p>
          <a:p>
            <a:endParaRPr lang="en-US" altLang="zh-CN" dirty="0">
              <a:solidFill>
                <a:srgbClr val="FF0000"/>
              </a:solidFill>
            </a:endParaRPr>
          </a:p>
          <a:p>
            <a:r>
              <a:rPr lang="en-CA" altLang="zh-CN" dirty="0">
                <a:solidFill>
                  <a:srgbClr val="FF0000"/>
                </a:solidFill>
              </a:rPr>
              <a:t>Click the name of the problem to view its details</a:t>
            </a:r>
            <a:endParaRPr lang="en-US" altLang="zh-CN" dirty="0">
              <a:solidFill>
                <a:srgbClr val="FF0000"/>
              </a:solidFill>
            </a:endParaRPr>
          </a:p>
        </p:txBody>
      </p:sp>
    </p:spTree>
    <p:extLst>
      <p:ext uri="{BB962C8B-B14F-4D97-AF65-F5344CB8AC3E}">
        <p14:creationId xmlns:p14="http://schemas.microsoft.com/office/powerpoint/2010/main" val="1601244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屏幕快照 2013-10-16 下午9.06.58.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4732" y="1383232"/>
            <a:ext cx="9782519" cy="5360753"/>
          </a:xfrm>
          <a:prstGeom prst="rect">
            <a:avLst/>
          </a:prstGeom>
        </p:spPr>
      </p:pic>
      <p:sp>
        <p:nvSpPr>
          <p:cNvPr id="2" name="标题 1"/>
          <p:cNvSpPr>
            <a:spLocks noGrp="1"/>
          </p:cNvSpPr>
          <p:nvPr>
            <p:ph type="title"/>
          </p:nvPr>
        </p:nvSpPr>
        <p:spPr/>
        <p:txBody>
          <a:bodyPr/>
          <a:lstStyle/>
          <a:p>
            <a:r>
              <a:rPr lang="en-CA" altLang="zh-CN" dirty="0"/>
              <a:t>Viewing and Submitting Homework</a:t>
            </a:r>
            <a:endParaRPr lang="zh-CN" altLang="en-US" dirty="0"/>
          </a:p>
        </p:txBody>
      </p:sp>
      <p:sp>
        <p:nvSpPr>
          <p:cNvPr id="32" name="文本框 31"/>
          <p:cNvSpPr txBox="1"/>
          <p:nvPr/>
        </p:nvSpPr>
        <p:spPr>
          <a:xfrm>
            <a:off x="5833367" y="2909447"/>
            <a:ext cx="1634263" cy="523220"/>
          </a:xfrm>
          <a:prstGeom prst="rect">
            <a:avLst/>
          </a:prstGeom>
          <a:noFill/>
        </p:spPr>
        <p:txBody>
          <a:bodyPr wrap="square" rtlCol="0">
            <a:spAutoFit/>
          </a:bodyPr>
          <a:lstStyle/>
          <a:p>
            <a:r>
              <a:rPr lang="en-CA" altLang="zh-CN" sz="1400" dirty="0">
                <a:solidFill>
                  <a:srgbClr val="FF0000"/>
                </a:solidFill>
              </a:rPr>
              <a:t>Text description</a:t>
            </a:r>
            <a:r>
              <a:rPr lang="zh-CN" altLang="en-US" sz="1400" dirty="0">
                <a:solidFill>
                  <a:srgbClr val="FF0000"/>
                </a:solidFill>
              </a:rPr>
              <a:t> </a:t>
            </a:r>
            <a:r>
              <a:rPr lang="en-CA" altLang="zh-CN" sz="1400" dirty="0">
                <a:solidFill>
                  <a:srgbClr val="FF0000"/>
                </a:solidFill>
              </a:rPr>
              <a:t>of the question</a:t>
            </a:r>
          </a:p>
        </p:txBody>
      </p:sp>
      <p:cxnSp>
        <p:nvCxnSpPr>
          <p:cNvPr id="33" name="直接箭头连接符 32"/>
          <p:cNvCxnSpPr/>
          <p:nvPr/>
        </p:nvCxnSpPr>
        <p:spPr>
          <a:xfrm>
            <a:off x="6997959" y="3195919"/>
            <a:ext cx="356118" cy="222563"/>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6" name="文本框 35"/>
          <p:cNvSpPr txBox="1"/>
          <p:nvPr/>
        </p:nvSpPr>
        <p:spPr>
          <a:xfrm>
            <a:off x="7435329" y="2584795"/>
            <a:ext cx="895561" cy="523220"/>
          </a:xfrm>
          <a:prstGeom prst="rect">
            <a:avLst/>
          </a:prstGeom>
          <a:noFill/>
        </p:spPr>
        <p:txBody>
          <a:bodyPr wrap="square" rtlCol="0">
            <a:spAutoFit/>
          </a:bodyPr>
          <a:lstStyle/>
          <a:p>
            <a:r>
              <a:rPr lang="en-CA" altLang="zh-CN" sz="1400" dirty="0">
                <a:solidFill>
                  <a:srgbClr val="FF0000"/>
                </a:solidFill>
              </a:rPr>
              <a:t>Submit Program</a:t>
            </a:r>
            <a:endParaRPr lang="zh-CN" altLang="en-US" sz="1400" dirty="0">
              <a:solidFill>
                <a:srgbClr val="FF0000"/>
              </a:solidFill>
            </a:endParaRPr>
          </a:p>
        </p:txBody>
      </p:sp>
      <p:cxnSp>
        <p:nvCxnSpPr>
          <p:cNvPr id="37" name="直接箭头连接符 36"/>
          <p:cNvCxnSpPr/>
          <p:nvPr/>
        </p:nvCxnSpPr>
        <p:spPr>
          <a:xfrm>
            <a:off x="7833560" y="3156283"/>
            <a:ext cx="69405" cy="229828"/>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接箭头连接符 36"/>
          <p:cNvCxnSpPr/>
          <p:nvPr/>
        </p:nvCxnSpPr>
        <p:spPr>
          <a:xfrm flipH="1">
            <a:off x="8776605" y="3181433"/>
            <a:ext cx="12574" cy="213772"/>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1" name="文本框 30"/>
          <p:cNvSpPr txBox="1"/>
          <p:nvPr/>
        </p:nvSpPr>
        <p:spPr>
          <a:xfrm>
            <a:off x="8256934" y="2900326"/>
            <a:ext cx="1777065" cy="307777"/>
          </a:xfrm>
          <a:prstGeom prst="rect">
            <a:avLst/>
          </a:prstGeom>
          <a:noFill/>
        </p:spPr>
        <p:txBody>
          <a:bodyPr wrap="square" rtlCol="0">
            <a:spAutoFit/>
          </a:bodyPr>
          <a:lstStyle/>
          <a:p>
            <a:r>
              <a:rPr lang="en-CA" altLang="zh-CN" sz="1400" dirty="0">
                <a:solidFill>
                  <a:srgbClr val="FF0000"/>
                </a:solidFill>
              </a:rPr>
              <a:t>Sign </a:t>
            </a:r>
            <a:r>
              <a:rPr lang="en-US" altLang="zh-CN" sz="1400" dirty="0">
                <a:solidFill>
                  <a:srgbClr val="FF0000"/>
                </a:solidFill>
              </a:rPr>
              <a:t>Honor code</a:t>
            </a:r>
            <a:endParaRPr lang="zh-CN" altLang="en-US" sz="1400" dirty="0">
              <a:solidFill>
                <a:srgbClr val="FF0000"/>
              </a:solidFill>
            </a:endParaRPr>
          </a:p>
        </p:txBody>
      </p:sp>
      <p:cxnSp>
        <p:nvCxnSpPr>
          <p:cNvPr id="34" name="直接箭头连接符 36"/>
          <p:cNvCxnSpPr/>
          <p:nvPr/>
        </p:nvCxnSpPr>
        <p:spPr>
          <a:xfrm flipH="1">
            <a:off x="9897197" y="3470654"/>
            <a:ext cx="287689" cy="64376"/>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5" name="文本框 34"/>
          <p:cNvSpPr txBox="1"/>
          <p:nvPr/>
        </p:nvSpPr>
        <p:spPr>
          <a:xfrm>
            <a:off x="10202692" y="3253924"/>
            <a:ext cx="1989308" cy="738664"/>
          </a:xfrm>
          <a:prstGeom prst="rect">
            <a:avLst/>
          </a:prstGeom>
          <a:noFill/>
        </p:spPr>
        <p:txBody>
          <a:bodyPr wrap="square" rtlCol="0">
            <a:spAutoFit/>
          </a:bodyPr>
          <a:lstStyle/>
          <a:p>
            <a:r>
              <a:rPr lang="en-CA" altLang="zh-CN" sz="1400" dirty="0">
                <a:solidFill>
                  <a:srgbClr val="FF0000"/>
                </a:solidFill>
              </a:rPr>
              <a:t>Upload Problem Report (Unnecessary for </a:t>
            </a:r>
            <a:r>
              <a:rPr lang="en-CA" altLang="zh-CN" sz="1400" dirty="0" err="1">
                <a:solidFill>
                  <a:srgbClr val="FF0000"/>
                </a:solidFill>
              </a:rPr>
              <a:t>XuetangX</a:t>
            </a:r>
            <a:r>
              <a:rPr lang="en-CA" altLang="zh-CN" sz="1400" dirty="0">
                <a:solidFill>
                  <a:srgbClr val="FF0000"/>
                </a:solidFill>
              </a:rPr>
              <a:t> / </a:t>
            </a:r>
            <a:r>
              <a:rPr lang="en-CA" altLang="zh-CN" sz="1400" dirty="0" err="1">
                <a:solidFill>
                  <a:srgbClr val="FF0000"/>
                </a:solidFill>
              </a:rPr>
              <a:t>edX</a:t>
            </a:r>
            <a:r>
              <a:rPr lang="en-CA" altLang="zh-CN" sz="1400" dirty="0">
                <a:solidFill>
                  <a:srgbClr val="FF0000"/>
                </a:solidFill>
              </a:rPr>
              <a:t> courses)</a:t>
            </a:r>
            <a:endParaRPr lang="zh-CN" altLang="en-US" sz="1400" dirty="0">
              <a:solidFill>
                <a:srgbClr val="FF0000"/>
              </a:solidFill>
            </a:endParaRPr>
          </a:p>
        </p:txBody>
      </p:sp>
    </p:spTree>
    <p:extLst>
      <p:ext uri="{BB962C8B-B14F-4D97-AF65-F5344CB8AC3E}">
        <p14:creationId xmlns:p14="http://schemas.microsoft.com/office/powerpoint/2010/main" val="2430772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a:xfrm>
            <a:off x="825626" y="1825625"/>
            <a:ext cx="6102611" cy="4351338"/>
          </a:xfrm>
        </p:spPr>
        <p:txBody>
          <a:bodyPr>
            <a:normAutofit lnSpcReduction="10000"/>
          </a:bodyPr>
          <a:lstStyle/>
          <a:p>
            <a:r>
              <a:rPr kumimoji="1" lang="en-CA" altLang="zh-CN" dirty="0"/>
              <a:t>File for submission</a:t>
            </a:r>
            <a:r>
              <a:rPr kumimoji="1" lang="zh-CN" altLang="en-US" dirty="0"/>
              <a:t>：</a:t>
            </a:r>
            <a:endParaRPr kumimoji="1" lang="en-US" altLang="zh-CN" dirty="0"/>
          </a:p>
          <a:p>
            <a:pPr lvl="1"/>
            <a:r>
              <a:rPr kumimoji="1" lang="en-CA" altLang="zh-CN" dirty="0"/>
              <a:t>Single source file</a:t>
            </a:r>
          </a:p>
          <a:p>
            <a:pPr lvl="1"/>
            <a:r>
              <a:rPr kumimoji="1" lang="en-CA" altLang="zh-CN" dirty="0"/>
              <a:t>A compressed file with several source files</a:t>
            </a:r>
            <a:endParaRPr kumimoji="1" lang="en-US" altLang="zh-CN" dirty="0"/>
          </a:p>
          <a:p>
            <a:pPr lvl="2"/>
            <a:r>
              <a:rPr kumimoji="1" lang="en-CA" altLang="zh-CN" dirty="0"/>
              <a:t>Maximum size of compressed file: 200K, please delete all unnecessary / temporary files before uploading</a:t>
            </a:r>
            <a:endParaRPr kumimoji="1" lang="en-US" altLang="zh-CN" dirty="0"/>
          </a:p>
          <a:p>
            <a:pPr lvl="2"/>
            <a:r>
              <a:rPr kumimoji="1" lang="en-CA" altLang="zh-CN" dirty="0"/>
              <a:t>Put all your code under the same directory</a:t>
            </a:r>
            <a:endParaRPr kumimoji="1" lang="en-US" altLang="zh-CN" dirty="0"/>
          </a:p>
          <a:p>
            <a:pPr lvl="2"/>
            <a:r>
              <a:rPr kumimoji="1" lang="en-CA" altLang="zh-CN" dirty="0"/>
              <a:t>Supported compressed file format</a:t>
            </a:r>
            <a:r>
              <a:rPr kumimoji="1" lang="en-US" altLang="zh-CN" dirty="0"/>
              <a:t>：</a:t>
            </a:r>
            <a:r>
              <a:rPr kumimoji="1" lang="en-US" altLang="zh-CN" dirty="0" err="1"/>
              <a:t>rar</a:t>
            </a:r>
            <a:r>
              <a:rPr kumimoji="1" lang="zh-CN" altLang="en-US" dirty="0"/>
              <a:t>、</a:t>
            </a:r>
            <a:r>
              <a:rPr kumimoji="1" lang="en-US" altLang="zh-CN" dirty="0"/>
              <a:t>zip</a:t>
            </a:r>
            <a:r>
              <a:rPr kumimoji="1" lang="zh-CN" altLang="en-US" dirty="0"/>
              <a:t>、</a:t>
            </a:r>
            <a:r>
              <a:rPr kumimoji="1" lang="en-US" altLang="zh-CN" dirty="0"/>
              <a:t>7z</a:t>
            </a:r>
            <a:r>
              <a:rPr kumimoji="1" lang="zh-CN" altLang="en-US" dirty="0"/>
              <a:t>、</a:t>
            </a:r>
            <a:r>
              <a:rPr kumimoji="1" lang="en-US" altLang="zh-CN" dirty="0"/>
              <a:t>tar</a:t>
            </a:r>
            <a:r>
              <a:rPr kumimoji="1" lang="zh-CN" altLang="en-US" dirty="0"/>
              <a:t>、</a:t>
            </a:r>
            <a:r>
              <a:rPr kumimoji="1" lang="en-US" altLang="zh-CN" dirty="0" err="1"/>
              <a:t>tar.gz</a:t>
            </a:r>
            <a:r>
              <a:rPr kumimoji="1" lang="zh-CN" altLang="en-US" dirty="0"/>
              <a:t>、</a:t>
            </a:r>
            <a:r>
              <a:rPr kumimoji="1" lang="en-US" altLang="zh-CN" dirty="0"/>
              <a:t>tar.bz2</a:t>
            </a:r>
          </a:p>
          <a:p>
            <a:pPr lvl="2"/>
            <a:endParaRPr kumimoji="1" lang="en-US" altLang="zh-CN" dirty="0"/>
          </a:p>
          <a:p>
            <a:r>
              <a:rPr kumimoji="1" lang="en-CA" altLang="zh-CN" dirty="0"/>
              <a:t>Choose your submission file, upload it and click </a:t>
            </a:r>
            <a:r>
              <a:rPr kumimoji="1" lang="en-US" altLang="zh-CN" dirty="0"/>
              <a:t>“Submit”</a:t>
            </a:r>
            <a:r>
              <a:rPr kumimoji="1" lang="en-CA" altLang="zh-CN" dirty="0"/>
              <a:t> – your file is now on OJ!</a:t>
            </a:r>
            <a:endParaRPr kumimoji="1" lang="en-US" altLang="zh-CN" dirty="0"/>
          </a:p>
          <a:p>
            <a:pPr lvl="1"/>
            <a:endParaRPr kumimoji="1" lang="zh-CN" altLang="en-US" dirty="0"/>
          </a:p>
        </p:txBody>
      </p:sp>
      <p:sp>
        <p:nvSpPr>
          <p:cNvPr id="2" name="标题 1"/>
          <p:cNvSpPr>
            <a:spLocks noGrp="1"/>
          </p:cNvSpPr>
          <p:nvPr>
            <p:ph type="title"/>
          </p:nvPr>
        </p:nvSpPr>
        <p:spPr/>
        <p:txBody>
          <a:bodyPr/>
          <a:lstStyle/>
          <a:p>
            <a:r>
              <a:rPr lang="en-CA" altLang="zh-CN" dirty="0"/>
              <a:t>Viewing and Submitting Homework</a:t>
            </a:r>
            <a:endParaRPr lang="zh-CN" altLang="en-US" dirty="0"/>
          </a:p>
        </p:txBody>
      </p:sp>
      <p:pic>
        <p:nvPicPr>
          <p:cNvPr id="9" name="图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78343" y="2013873"/>
            <a:ext cx="4713995" cy="2035223"/>
          </a:xfrm>
          <a:prstGeom prst="rect">
            <a:avLst/>
          </a:prstGeom>
        </p:spPr>
      </p:pic>
    </p:spTree>
    <p:extLst>
      <p:ext uri="{BB962C8B-B14F-4D97-AF65-F5344CB8AC3E}">
        <p14:creationId xmlns:p14="http://schemas.microsoft.com/office/powerpoint/2010/main" val="2987816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CA" altLang="zh-CN" dirty="0"/>
              <a:t>Viewing and Submitting Homework</a:t>
            </a:r>
            <a:endParaRPr kumimoji="1" lang="zh-CN" altLang="en-US" dirty="0"/>
          </a:p>
        </p:txBody>
      </p:sp>
      <p:pic>
        <p:nvPicPr>
          <p:cNvPr id="6" name="图片 5" descr="屏幕快照 2013-10-16 下午11.47.49.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366" y="2543557"/>
            <a:ext cx="5444513" cy="2867600"/>
          </a:xfrm>
          <a:prstGeom prst="rect">
            <a:avLst/>
          </a:prstGeom>
        </p:spPr>
      </p:pic>
      <p:pic>
        <p:nvPicPr>
          <p:cNvPr id="7" name="图片 6" descr="屏幕快照 2013-10-16 下午11.46.1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96763" y="2557817"/>
            <a:ext cx="5643759" cy="2874512"/>
          </a:xfrm>
          <a:prstGeom prst="rect">
            <a:avLst/>
          </a:prstGeom>
        </p:spPr>
      </p:pic>
      <p:sp>
        <p:nvSpPr>
          <p:cNvPr id="8" name="文本框 7"/>
          <p:cNvSpPr txBox="1"/>
          <p:nvPr/>
        </p:nvSpPr>
        <p:spPr>
          <a:xfrm>
            <a:off x="5175682" y="1312833"/>
            <a:ext cx="3088705" cy="1169551"/>
          </a:xfrm>
          <a:prstGeom prst="rect">
            <a:avLst/>
          </a:prstGeom>
          <a:noFill/>
        </p:spPr>
        <p:txBody>
          <a:bodyPr wrap="square" rtlCol="0">
            <a:spAutoFit/>
          </a:bodyPr>
          <a:lstStyle/>
          <a:p>
            <a:r>
              <a:rPr lang="en-CA" altLang="zh-CN" sz="1400" dirty="0">
                <a:solidFill>
                  <a:srgbClr val="FF0000"/>
                </a:solidFill>
              </a:rPr>
              <a:t>Mark one submission as your final version for submission. There will be clear warnings if you don’t do so.</a:t>
            </a:r>
            <a:endParaRPr lang="en-US" altLang="zh-CN" sz="1400" dirty="0">
              <a:solidFill>
                <a:srgbClr val="FF0000"/>
              </a:solidFill>
            </a:endParaRPr>
          </a:p>
          <a:p>
            <a:r>
              <a:rPr lang="en-US" altLang="zh-CN" sz="1400" dirty="0">
                <a:solidFill>
                  <a:srgbClr val="FF0000"/>
                </a:solidFill>
              </a:rPr>
              <a:t>(</a:t>
            </a:r>
            <a:r>
              <a:rPr lang="en-CA" altLang="zh-CN" sz="1400" dirty="0">
                <a:solidFill>
                  <a:srgbClr val="FF0000"/>
                </a:solidFill>
              </a:rPr>
              <a:t>The post-deadline testing utilizes your selected final version</a:t>
            </a:r>
            <a:r>
              <a:rPr lang="en-US" altLang="zh-CN" sz="1400" dirty="0">
                <a:solidFill>
                  <a:srgbClr val="FF0000"/>
                </a:solidFill>
              </a:rPr>
              <a:t>)</a:t>
            </a:r>
            <a:endParaRPr lang="zh-CN" altLang="en-US" sz="1400" dirty="0">
              <a:solidFill>
                <a:srgbClr val="FF0000"/>
              </a:solidFill>
            </a:endParaRPr>
          </a:p>
        </p:txBody>
      </p:sp>
      <p:cxnSp>
        <p:nvCxnSpPr>
          <p:cNvPr id="9" name="直接箭头连接符 8"/>
          <p:cNvCxnSpPr/>
          <p:nvPr/>
        </p:nvCxnSpPr>
        <p:spPr>
          <a:xfrm flipH="1">
            <a:off x="5155315" y="2489817"/>
            <a:ext cx="867599" cy="603592"/>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10066943" y="5894404"/>
            <a:ext cx="2031325" cy="523220"/>
          </a:xfrm>
          <a:prstGeom prst="rect">
            <a:avLst/>
          </a:prstGeom>
          <a:noFill/>
        </p:spPr>
        <p:txBody>
          <a:bodyPr wrap="square" rtlCol="0">
            <a:spAutoFit/>
          </a:bodyPr>
          <a:lstStyle/>
          <a:p>
            <a:r>
              <a:rPr lang="en-CA" altLang="zh-CN" sz="1400" dirty="0">
                <a:solidFill>
                  <a:srgbClr val="FF0000"/>
                </a:solidFill>
              </a:rPr>
              <a:t>Your best three selections</a:t>
            </a:r>
            <a:endParaRPr lang="zh-CN" altLang="en-US" sz="1400" dirty="0">
              <a:solidFill>
                <a:srgbClr val="FF0000"/>
              </a:solidFill>
            </a:endParaRPr>
          </a:p>
        </p:txBody>
      </p:sp>
      <p:cxnSp>
        <p:nvCxnSpPr>
          <p:cNvPr id="11" name="直接箭头连接符 13"/>
          <p:cNvCxnSpPr/>
          <p:nvPr/>
        </p:nvCxnSpPr>
        <p:spPr>
          <a:xfrm flipH="1" flipV="1">
            <a:off x="11203375" y="3596403"/>
            <a:ext cx="188608" cy="2276044"/>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文本框 11"/>
          <p:cNvSpPr txBox="1"/>
          <p:nvPr/>
        </p:nvSpPr>
        <p:spPr>
          <a:xfrm>
            <a:off x="7501858" y="5701484"/>
            <a:ext cx="2031325" cy="523220"/>
          </a:xfrm>
          <a:prstGeom prst="rect">
            <a:avLst/>
          </a:prstGeom>
          <a:noFill/>
        </p:spPr>
        <p:txBody>
          <a:bodyPr wrap="square" rtlCol="0">
            <a:spAutoFit/>
          </a:bodyPr>
          <a:lstStyle/>
          <a:p>
            <a:r>
              <a:rPr lang="en-CA" altLang="zh-CN" sz="1400" dirty="0">
                <a:solidFill>
                  <a:srgbClr val="FF0000"/>
                </a:solidFill>
              </a:rPr>
              <a:t>Your most recent three selections</a:t>
            </a:r>
            <a:endParaRPr lang="zh-CN" altLang="en-US" sz="1400" dirty="0">
              <a:solidFill>
                <a:srgbClr val="FF0000"/>
              </a:solidFill>
            </a:endParaRPr>
          </a:p>
        </p:txBody>
      </p:sp>
      <p:cxnSp>
        <p:nvCxnSpPr>
          <p:cNvPr id="13" name="直接箭头连接符 16"/>
          <p:cNvCxnSpPr/>
          <p:nvPr/>
        </p:nvCxnSpPr>
        <p:spPr>
          <a:xfrm flipH="1" flipV="1">
            <a:off x="8386815" y="4501791"/>
            <a:ext cx="25146" cy="1131735"/>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4534410" y="6305918"/>
            <a:ext cx="2031325" cy="523220"/>
          </a:xfrm>
          <a:prstGeom prst="rect">
            <a:avLst/>
          </a:prstGeom>
          <a:noFill/>
        </p:spPr>
        <p:txBody>
          <a:bodyPr wrap="square" rtlCol="0">
            <a:spAutoFit/>
          </a:bodyPr>
          <a:lstStyle/>
          <a:p>
            <a:r>
              <a:rPr lang="en-CA" altLang="zh-CN" sz="1400" dirty="0">
                <a:solidFill>
                  <a:srgbClr val="FF0000"/>
                </a:solidFill>
              </a:rPr>
              <a:t>View the entire submission history</a:t>
            </a:r>
            <a:endParaRPr lang="zh-CN" altLang="en-US" sz="1400" dirty="0">
              <a:solidFill>
                <a:srgbClr val="FF0000"/>
              </a:solidFill>
            </a:endParaRPr>
          </a:p>
        </p:txBody>
      </p:sp>
      <p:cxnSp>
        <p:nvCxnSpPr>
          <p:cNvPr id="15" name="直接箭头连接符 20"/>
          <p:cNvCxnSpPr/>
          <p:nvPr/>
        </p:nvCxnSpPr>
        <p:spPr>
          <a:xfrm flipV="1">
            <a:off x="5444513" y="5294005"/>
            <a:ext cx="12574" cy="968262"/>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文本框 15"/>
          <p:cNvSpPr txBox="1"/>
          <p:nvPr/>
        </p:nvSpPr>
        <p:spPr>
          <a:xfrm>
            <a:off x="3352839" y="5404243"/>
            <a:ext cx="1525847" cy="523220"/>
          </a:xfrm>
          <a:prstGeom prst="rect">
            <a:avLst/>
          </a:prstGeom>
          <a:noFill/>
        </p:spPr>
        <p:txBody>
          <a:bodyPr wrap="square" rtlCol="0">
            <a:spAutoFit/>
          </a:bodyPr>
          <a:lstStyle/>
          <a:p>
            <a:r>
              <a:rPr lang="en-CA" altLang="zh-CN" sz="1400" dirty="0">
                <a:solidFill>
                  <a:srgbClr val="FF0000"/>
                </a:solidFill>
              </a:rPr>
              <a:t>Mark the finalized submitted version</a:t>
            </a:r>
            <a:endParaRPr lang="zh-CN" altLang="en-US" sz="1400" dirty="0">
              <a:solidFill>
                <a:srgbClr val="FF0000"/>
              </a:solidFill>
            </a:endParaRPr>
          </a:p>
        </p:txBody>
      </p:sp>
      <p:cxnSp>
        <p:nvCxnSpPr>
          <p:cNvPr id="17" name="直接箭头连接符 24"/>
          <p:cNvCxnSpPr>
            <a:stCxn id="16" idx="0"/>
          </p:cNvCxnSpPr>
          <p:nvPr/>
        </p:nvCxnSpPr>
        <p:spPr>
          <a:xfrm flipV="1">
            <a:off x="4115763" y="4916761"/>
            <a:ext cx="486297" cy="487482"/>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文本框 17"/>
          <p:cNvSpPr txBox="1"/>
          <p:nvPr/>
        </p:nvSpPr>
        <p:spPr>
          <a:xfrm>
            <a:off x="501942" y="5663852"/>
            <a:ext cx="2212729" cy="523220"/>
          </a:xfrm>
          <a:prstGeom prst="rect">
            <a:avLst/>
          </a:prstGeom>
          <a:noFill/>
        </p:spPr>
        <p:txBody>
          <a:bodyPr wrap="square" rtlCol="0">
            <a:spAutoFit/>
          </a:bodyPr>
          <a:lstStyle/>
          <a:p>
            <a:r>
              <a:rPr lang="en-CA" altLang="zh-CN" sz="1400" dirty="0">
                <a:solidFill>
                  <a:srgbClr val="FF0000"/>
                </a:solidFill>
              </a:rPr>
              <a:t>Click the date to see</a:t>
            </a:r>
            <a:r>
              <a:rPr lang="zh-CN" altLang="en-US" sz="1400" dirty="0">
                <a:solidFill>
                  <a:srgbClr val="FF0000"/>
                </a:solidFill>
              </a:rPr>
              <a:t> </a:t>
            </a:r>
            <a:r>
              <a:rPr lang="en-CA" altLang="zh-CN" sz="1400" dirty="0">
                <a:solidFill>
                  <a:srgbClr val="FF0000"/>
                </a:solidFill>
              </a:rPr>
              <a:t>a detailed testing report</a:t>
            </a:r>
          </a:p>
        </p:txBody>
      </p:sp>
      <p:cxnSp>
        <p:nvCxnSpPr>
          <p:cNvPr id="19" name="直接箭头连接符 29"/>
          <p:cNvCxnSpPr/>
          <p:nvPr/>
        </p:nvCxnSpPr>
        <p:spPr>
          <a:xfrm flipV="1">
            <a:off x="1169376" y="4992210"/>
            <a:ext cx="314348" cy="65389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文本框 19"/>
          <p:cNvSpPr txBox="1"/>
          <p:nvPr/>
        </p:nvSpPr>
        <p:spPr>
          <a:xfrm>
            <a:off x="2191579" y="5095565"/>
            <a:ext cx="926757" cy="738664"/>
          </a:xfrm>
          <a:prstGeom prst="rect">
            <a:avLst/>
          </a:prstGeom>
          <a:noFill/>
        </p:spPr>
        <p:txBody>
          <a:bodyPr wrap="square" rtlCol="0">
            <a:spAutoFit/>
          </a:bodyPr>
          <a:lstStyle/>
          <a:p>
            <a:r>
              <a:rPr lang="en-CA" altLang="zh-CN" sz="1400" dirty="0">
                <a:solidFill>
                  <a:srgbClr val="FF0000"/>
                </a:solidFill>
              </a:rPr>
              <a:t>Download submitted program</a:t>
            </a:r>
            <a:endParaRPr lang="zh-CN" altLang="en-US" sz="1400" dirty="0">
              <a:solidFill>
                <a:srgbClr val="FF0000"/>
              </a:solidFill>
            </a:endParaRPr>
          </a:p>
        </p:txBody>
      </p:sp>
      <p:cxnSp>
        <p:nvCxnSpPr>
          <p:cNvPr id="21" name="直接箭头连接符 24"/>
          <p:cNvCxnSpPr/>
          <p:nvPr/>
        </p:nvCxnSpPr>
        <p:spPr>
          <a:xfrm flipV="1">
            <a:off x="3118336" y="4841311"/>
            <a:ext cx="1257393" cy="565868"/>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接箭头连接符 8"/>
          <p:cNvCxnSpPr>
            <a:stCxn id="8" idx="2"/>
          </p:cNvCxnSpPr>
          <p:nvPr/>
        </p:nvCxnSpPr>
        <p:spPr>
          <a:xfrm flipH="1">
            <a:off x="6689333" y="2482384"/>
            <a:ext cx="30702" cy="59845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2268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CA" altLang="zh-CN" dirty="0"/>
              <a:t>Viewing and Submitting Homework</a:t>
            </a:r>
            <a:endParaRPr kumimoji="1" lang="zh-CN" altLang="en-US" dirty="0"/>
          </a:p>
        </p:txBody>
      </p:sp>
      <p:sp>
        <p:nvSpPr>
          <p:cNvPr id="3" name="内容占位符 2"/>
          <p:cNvSpPr>
            <a:spLocks noGrp="1"/>
          </p:cNvSpPr>
          <p:nvPr>
            <p:ph idx="1"/>
          </p:nvPr>
        </p:nvSpPr>
        <p:spPr>
          <a:xfrm>
            <a:off x="838199" y="1825625"/>
            <a:ext cx="6203203" cy="4351338"/>
          </a:xfrm>
        </p:spPr>
        <p:txBody>
          <a:bodyPr>
            <a:normAutofit fontScale="85000" lnSpcReduction="20000"/>
          </a:bodyPr>
          <a:lstStyle/>
          <a:p>
            <a:r>
              <a:rPr kumimoji="1" lang="en-CA" altLang="zh-CN" dirty="0"/>
              <a:t>Click the date before each submission to view a detailed testing report</a:t>
            </a:r>
          </a:p>
          <a:p>
            <a:pPr lvl="1"/>
            <a:r>
              <a:rPr kumimoji="1" lang="en-CA" altLang="zh-CN" dirty="0"/>
              <a:t>The testing results, time and memory usage of your program on each cases are all given. Only correct results score points. Each test case has the same amount of points. </a:t>
            </a:r>
            <a:endParaRPr kumimoji="1" lang="en-US" altLang="zh-CN" dirty="0"/>
          </a:p>
          <a:p>
            <a:pPr lvl="1"/>
            <a:r>
              <a:rPr kumimoji="1" lang="en-CA" altLang="zh-CN" dirty="0"/>
              <a:t>Incorrect answers include</a:t>
            </a:r>
            <a:r>
              <a:rPr kumimoji="1" lang="zh-CN" altLang="en-US" dirty="0"/>
              <a:t>：</a:t>
            </a:r>
            <a:endParaRPr kumimoji="1" lang="en-US" altLang="zh-CN" dirty="0"/>
          </a:p>
          <a:p>
            <a:pPr lvl="2"/>
            <a:r>
              <a:rPr kumimoji="1" lang="en-US" altLang="zh-CN" dirty="0"/>
              <a:t>Wrong Answer: incorrect results.</a:t>
            </a:r>
          </a:p>
          <a:p>
            <a:pPr lvl="3"/>
            <a:r>
              <a:rPr kumimoji="1" lang="en-CA" altLang="zh-CN" dirty="0"/>
              <a:t>Check the correctness of your algorithm, and input/output format as specified in the problem</a:t>
            </a:r>
            <a:endParaRPr kumimoji="1" lang="zh-CN" altLang="en-US" dirty="0"/>
          </a:p>
          <a:p>
            <a:pPr lvl="2"/>
            <a:r>
              <a:rPr kumimoji="1" lang="en-US" altLang="zh-CN" dirty="0"/>
              <a:t>Runtime Error: Unhandled errors during the execution of the program.</a:t>
            </a:r>
          </a:p>
          <a:p>
            <a:pPr lvl="3"/>
            <a:r>
              <a:rPr kumimoji="1" lang="en-CA" altLang="zh-CN" dirty="0"/>
              <a:t>Common errors: Division by 0, assertion errors, invalid memory access and so on. Please further test your program.</a:t>
            </a:r>
            <a:endParaRPr kumimoji="1" lang="zh-CN" altLang="en-US" dirty="0"/>
          </a:p>
          <a:p>
            <a:pPr lvl="2"/>
            <a:r>
              <a:rPr kumimoji="1" lang="en-US" altLang="zh-CN" dirty="0"/>
              <a:t>Exceed Time Limit: </a:t>
            </a:r>
            <a:r>
              <a:rPr kumimoji="1" lang="en-CA" altLang="zh-CN" dirty="0"/>
              <a:t>Exceeds designated running time.</a:t>
            </a:r>
            <a:endParaRPr kumimoji="1" lang="en-US" altLang="zh-CN" dirty="0"/>
          </a:p>
          <a:p>
            <a:pPr lvl="2"/>
            <a:r>
              <a:rPr kumimoji="1" lang="en-US" altLang="zh-CN" dirty="0"/>
              <a:t>Exceed Memory Limit: Memory usage exceeds limit</a:t>
            </a:r>
            <a:r>
              <a:rPr kumimoji="1" lang="zh-CN" altLang="en-US" dirty="0"/>
              <a:t>。</a:t>
            </a:r>
            <a:endParaRPr kumimoji="1" lang="en-US" altLang="zh-CN" dirty="0"/>
          </a:p>
          <a:p>
            <a:pPr lvl="3"/>
            <a:r>
              <a:rPr kumimoji="1" lang="en-CA" altLang="zh-CN" dirty="0"/>
              <a:t>Please further optimize your algorithm and code.</a:t>
            </a:r>
            <a:endParaRPr kumimoji="1" lang="zh-CN" altLang="en-US" dirty="0"/>
          </a:p>
        </p:txBody>
      </p:sp>
      <p:pic>
        <p:nvPicPr>
          <p:cNvPr id="5" name="图片 4" descr="屏幕快照 2013-10-17 上午12.06.2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8200" y="2393749"/>
            <a:ext cx="5003800" cy="2908300"/>
          </a:xfrm>
          <a:prstGeom prst="rect">
            <a:avLst/>
          </a:prstGeom>
        </p:spPr>
      </p:pic>
    </p:spTree>
    <p:extLst>
      <p:ext uri="{BB962C8B-B14F-4D97-AF65-F5344CB8AC3E}">
        <p14:creationId xmlns:p14="http://schemas.microsoft.com/office/powerpoint/2010/main" val="2937534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CA" altLang="zh-CN" dirty="0"/>
              <a:t>Viewing and Submitting </a:t>
            </a:r>
            <a:br>
              <a:rPr lang="en-CA" altLang="zh-CN" dirty="0"/>
            </a:br>
            <a:r>
              <a:rPr lang="en-CA" altLang="zh-CN" dirty="0"/>
              <a:t>Homework</a:t>
            </a:r>
            <a:endParaRPr kumimoji="1" lang="zh-CN" altLang="en-US" dirty="0"/>
          </a:p>
        </p:txBody>
      </p:sp>
      <p:sp>
        <p:nvSpPr>
          <p:cNvPr id="3" name="内容占位符 2"/>
          <p:cNvSpPr>
            <a:spLocks noGrp="1"/>
          </p:cNvSpPr>
          <p:nvPr>
            <p:ph idx="1"/>
          </p:nvPr>
        </p:nvSpPr>
        <p:spPr>
          <a:xfrm>
            <a:off x="838200" y="1825625"/>
            <a:ext cx="5624802" cy="4351338"/>
          </a:xfrm>
        </p:spPr>
        <p:txBody>
          <a:bodyPr/>
          <a:lstStyle/>
          <a:p>
            <a:r>
              <a:rPr kumimoji="1" lang="en-CA" altLang="zh-CN" dirty="0"/>
              <a:t>Signing </a:t>
            </a:r>
            <a:r>
              <a:rPr kumimoji="1" lang="en-US" altLang="zh-CN" dirty="0"/>
              <a:t>Honor code</a:t>
            </a:r>
          </a:p>
          <a:p>
            <a:pPr lvl="1"/>
            <a:endParaRPr kumimoji="1" lang="en-US" altLang="zh-CN" dirty="0"/>
          </a:p>
          <a:p>
            <a:pPr lvl="1"/>
            <a:r>
              <a:rPr kumimoji="1" lang="en-CA" altLang="zh-CN" dirty="0"/>
              <a:t>Mention help you received from</a:t>
            </a:r>
          </a:p>
          <a:p>
            <a:pPr marL="457200" lvl="1" indent="0">
              <a:buNone/>
            </a:pPr>
            <a:r>
              <a:rPr kumimoji="1" lang="en-CA" altLang="zh-CN" dirty="0"/>
              <a:t>   others (if any, not required</a:t>
            </a:r>
            <a:r>
              <a:rPr kumimoji="1" lang="en-US" altLang="zh-CN" dirty="0"/>
              <a:t>)</a:t>
            </a:r>
          </a:p>
          <a:p>
            <a:pPr lvl="1"/>
            <a:endParaRPr kumimoji="1" lang="en-US" altLang="zh-CN" dirty="0"/>
          </a:p>
          <a:p>
            <a:pPr lvl="1"/>
            <a:r>
              <a:rPr kumimoji="1" lang="en-CA" altLang="zh-CN" dirty="0"/>
              <a:t>Mention any references that </a:t>
            </a:r>
          </a:p>
          <a:p>
            <a:pPr marL="457200" lvl="1" indent="0">
              <a:buNone/>
            </a:pPr>
            <a:r>
              <a:rPr kumimoji="1" lang="en-CA" altLang="zh-CN" dirty="0"/>
              <a:t>   you have used (if any, not required</a:t>
            </a:r>
            <a:r>
              <a:rPr kumimoji="1" lang="en-US" altLang="zh-CN" dirty="0"/>
              <a:t>)</a:t>
            </a:r>
          </a:p>
          <a:p>
            <a:pPr lvl="1"/>
            <a:endParaRPr kumimoji="1" lang="en-US" altLang="zh-CN" dirty="0"/>
          </a:p>
          <a:p>
            <a:pPr lvl="1"/>
            <a:r>
              <a:rPr kumimoji="1" lang="en-CA" altLang="zh-CN" dirty="0"/>
              <a:t>Sign your name and date </a:t>
            </a:r>
            <a:r>
              <a:rPr kumimoji="1" lang="en-US" altLang="zh-CN" dirty="0"/>
              <a:t>(</a:t>
            </a:r>
            <a:r>
              <a:rPr kumimoji="1" lang="en-CA" altLang="zh-CN" dirty="0"/>
              <a:t>required</a:t>
            </a:r>
            <a:r>
              <a:rPr kumimoji="1" lang="en-US" altLang="zh-CN" dirty="0"/>
              <a:t>)</a:t>
            </a:r>
            <a:endParaRPr kumimoji="1" lang="zh-CN" altLang="en-US" dirty="0"/>
          </a:p>
        </p:txBody>
      </p:sp>
      <p:pic>
        <p:nvPicPr>
          <p:cNvPr id="6" name="图片 5" descr="屏幕快照 2013-10-16 下午9.16.59.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70336" y="0"/>
            <a:ext cx="5521664" cy="6858000"/>
          </a:xfrm>
          <a:prstGeom prst="rect">
            <a:avLst/>
          </a:prstGeom>
        </p:spPr>
      </p:pic>
      <p:cxnSp>
        <p:nvCxnSpPr>
          <p:cNvPr id="7" name="直接箭头连接符 32"/>
          <p:cNvCxnSpPr/>
          <p:nvPr/>
        </p:nvCxnSpPr>
        <p:spPr>
          <a:xfrm flipV="1">
            <a:off x="5551956" y="2087422"/>
            <a:ext cx="1866665" cy="819275"/>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接箭头连接符 32"/>
          <p:cNvCxnSpPr/>
          <p:nvPr/>
        </p:nvCxnSpPr>
        <p:spPr>
          <a:xfrm flipV="1">
            <a:off x="5855243" y="3357481"/>
            <a:ext cx="1739413" cy="342934"/>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接箭头连接符 32"/>
          <p:cNvCxnSpPr/>
          <p:nvPr/>
        </p:nvCxnSpPr>
        <p:spPr>
          <a:xfrm>
            <a:off x="5503173" y="4542928"/>
            <a:ext cx="2166926" cy="1015149"/>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接箭头连接符 32"/>
          <p:cNvCxnSpPr/>
          <p:nvPr/>
        </p:nvCxnSpPr>
        <p:spPr>
          <a:xfrm>
            <a:off x="5519957" y="4526940"/>
            <a:ext cx="4099102" cy="1018562"/>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99888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457200" lvl="1" indent="0">
              <a:buNone/>
            </a:pPr>
            <a:r>
              <a:rPr lang="en-CA" altLang="zh-CN" sz="3600" dirty="0"/>
              <a:t>Viewing and Submitting Homework</a:t>
            </a:r>
            <a:endParaRPr kumimoji="1" lang="en-US" altLang="zh-CN" sz="3600" dirty="0"/>
          </a:p>
        </p:txBody>
      </p:sp>
      <p:sp>
        <p:nvSpPr>
          <p:cNvPr id="3" name="内容占位符 2"/>
          <p:cNvSpPr>
            <a:spLocks noGrp="1"/>
          </p:cNvSpPr>
          <p:nvPr>
            <p:ph idx="1"/>
          </p:nvPr>
        </p:nvSpPr>
        <p:spPr>
          <a:xfrm>
            <a:off x="838200" y="1825625"/>
            <a:ext cx="5775689" cy="4351338"/>
          </a:xfrm>
        </p:spPr>
        <p:txBody>
          <a:bodyPr/>
          <a:lstStyle/>
          <a:p>
            <a:r>
              <a:rPr kumimoji="1" lang="en-CA" altLang="zh-CN" dirty="0"/>
              <a:t>Upload file to submit your problem report</a:t>
            </a:r>
            <a:endParaRPr kumimoji="1" lang="en-US" altLang="zh-CN" dirty="0"/>
          </a:p>
          <a:p>
            <a:pPr lvl="1"/>
            <a:r>
              <a:rPr kumimoji="1" lang="en-CA" altLang="zh-CN" dirty="0"/>
              <a:t>Each submission overrides the previous one</a:t>
            </a:r>
            <a:endParaRPr kumimoji="1" lang="en-US" altLang="zh-CN" dirty="0"/>
          </a:p>
          <a:p>
            <a:pPr lvl="1"/>
            <a:endParaRPr kumimoji="1" lang="en-US" altLang="zh-CN" dirty="0"/>
          </a:p>
          <a:p>
            <a:r>
              <a:rPr kumimoji="1" lang="en-CA" altLang="zh-CN" dirty="0"/>
              <a:t>Click this link to download the current version of your report</a:t>
            </a:r>
            <a:endParaRPr kumimoji="1" lang="en-US" altLang="zh-CN" dirty="0"/>
          </a:p>
          <a:p>
            <a:endParaRPr kumimoji="1" lang="zh-CN" altLang="en-US" dirty="0"/>
          </a:p>
        </p:txBody>
      </p:sp>
      <p:pic>
        <p:nvPicPr>
          <p:cNvPr id="4" name="图片 3" descr="屏幕快照 2013-10-17 上午12.11.05.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1019" y="3269135"/>
            <a:ext cx="5640981" cy="3010422"/>
          </a:xfrm>
          <a:prstGeom prst="rect">
            <a:avLst/>
          </a:prstGeom>
        </p:spPr>
      </p:pic>
      <p:cxnSp>
        <p:nvCxnSpPr>
          <p:cNvPr id="5" name="直接箭头连接符 32"/>
          <p:cNvCxnSpPr/>
          <p:nvPr/>
        </p:nvCxnSpPr>
        <p:spPr>
          <a:xfrm>
            <a:off x="5700091" y="4273826"/>
            <a:ext cx="3051367" cy="89641"/>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32103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80034"/>
            <a:ext cx="10515600" cy="1325563"/>
          </a:xfrm>
        </p:spPr>
        <p:txBody>
          <a:bodyPr/>
          <a:lstStyle/>
          <a:p>
            <a:r>
              <a:rPr kumimoji="1" lang="en-CA" altLang="zh-CN" dirty="0"/>
              <a:t>About OJ Homework</a:t>
            </a:r>
            <a:endParaRPr kumimoji="1" lang="zh-CN" altLang="en-US" dirty="0"/>
          </a:p>
        </p:txBody>
      </p:sp>
      <p:sp>
        <p:nvSpPr>
          <p:cNvPr id="3" name="内容占位符 2"/>
          <p:cNvSpPr>
            <a:spLocks noGrp="1"/>
          </p:cNvSpPr>
          <p:nvPr>
            <p:ph idx="1"/>
          </p:nvPr>
        </p:nvSpPr>
        <p:spPr/>
        <p:txBody>
          <a:bodyPr>
            <a:normAutofit fontScale="92500" lnSpcReduction="20000"/>
          </a:bodyPr>
          <a:lstStyle/>
          <a:p>
            <a:r>
              <a:rPr kumimoji="1" lang="en-CA" altLang="zh-CN" dirty="0"/>
              <a:t>Use standard I/O (</a:t>
            </a:r>
            <a:r>
              <a:rPr kumimoji="1" lang="en-CA" altLang="zh-CN" dirty="0" err="1"/>
              <a:t>stdin</a:t>
            </a:r>
            <a:r>
              <a:rPr kumimoji="1" lang="en-CA" altLang="zh-CN" dirty="0"/>
              <a:t>, </a:t>
            </a:r>
            <a:r>
              <a:rPr kumimoji="1" lang="en-CA" altLang="zh-CN" dirty="0" err="1"/>
              <a:t>stdout</a:t>
            </a:r>
            <a:r>
              <a:rPr kumimoji="1" lang="en-CA" altLang="zh-CN" dirty="0"/>
              <a:t>) to input and output. Unless specified, there should be a space between each data field (integers, float numbers, characters, strings) on one row. The length of a string does not include ‘\0’ at the end, as well as the new-line symbol. There should be no extra space at the end of a line.</a:t>
            </a:r>
          </a:p>
          <a:p>
            <a:r>
              <a:rPr kumimoji="1" lang="en-CA" altLang="zh-CN" dirty="0"/>
              <a:t>Each question has requirements on maximum runtime and memory usage. OJ will force to terminate the program when at least one of the limit is exceeded, and you will receive a 0 for the corresponding test case. Memory usage includes a default part used by OJ to run your program, so the actual memory for use may be slightly lower (~several MB)</a:t>
            </a:r>
          </a:p>
          <a:p>
            <a:r>
              <a:rPr kumimoji="1" lang="en-CA" altLang="zh-CN" dirty="0"/>
              <a:t>There are two parts to the limitations of each problem. For one thing, it constraints the input of each problem, so that it is unnecessary to check for it during testing. For another, it may also limit the allowable methods to solve a problem. No points will be given if these requirements are violated.</a:t>
            </a:r>
            <a:endParaRPr kumimoji="1" lang="zh-CN" altLang="en-US" dirty="0"/>
          </a:p>
        </p:txBody>
      </p:sp>
    </p:spTree>
    <p:extLst>
      <p:ext uri="{BB962C8B-B14F-4D97-AF65-F5344CB8AC3E}">
        <p14:creationId xmlns:p14="http://schemas.microsoft.com/office/powerpoint/2010/main" val="25722426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CA" altLang="zh-CN" dirty="0"/>
              <a:t>About OJ HW</a:t>
            </a:r>
            <a:endParaRPr kumimoji="1" lang="zh-CN" altLang="en-US" dirty="0"/>
          </a:p>
        </p:txBody>
      </p:sp>
      <p:sp>
        <p:nvSpPr>
          <p:cNvPr id="3" name="内容占位符 2"/>
          <p:cNvSpPr>
            <a:spLocks noGrp="1"/>
          </p:cNvSpPr>
          <p:nvPr>
            <p:ph idx="1"/>
          </p:nvPr>
        </p:nvSpPr>
        <p:spPr/>
        <p:txBody>
          <a:bodyPr>
            <a:normAutofit fontScale="92500" lnSpcReduction="20000"/>
          </a:bodyPr>
          <a:lstStyle/>
          <a:p>
            <a:r>
              <a:rPr kumimoji="1" lang="en-CA" altLang="zh-CN" dirty="0"/>
              <a:t>Hints given in each question just refer to one possible method to solve a problem. There may be better ones.</a:t>
            </a:r>
            <a:endParaRPr kumimoji="1" lang="zh-CN" altLang="en-US" dirty="0"/>
          </a:p>
          <a:p>
            <a:r>
              <a:rPr kumimoji="1" lang="en-CA" altLang="zh-CN" dirty="0"/>
              <a:t>The amount of computation that can be executed in 1 second is about 3*10^8, for example:</a:t>
            </a:r>
          </a:p>
          <a:p>
            <a:pPr lvl="1"/>
            <a:r>
              <a:rPr kumimoji="1" lang="en-CA" altLang="zh-CN" dirty="0"/>
              <a:t>If the complexity of an algorithm is O(n^2), then the problem size that can be solved in 1 second is about n &lt;= 10,000;</a:t>
            </a:r>
          </a:p>
          <a:p>
            <a:pPr lvl="1"/>
            <a:r>
              <a:rPr kumimoji="1" lang="en-CA" altLang="zh-CN" dirty="0"/>
              <a:t>If the complexity is O(n^3), then the possible problem size is about n&lt;= 600.</a:t>
            </a:r>
            <a:endParaRPr kumimoji="1" lang="en-US" altLang="zh-CN" dirty="0"/>
          </a:p>
          <a:p>
            <a:r>
              <a:rPr kumimoji="1" lang="en-CA" altLang="zh-CN" dirty="0"/>
              <a:t>Testing occurs before the homework submission deadline.</a:t>
            </a:r>
          </a:p>
          <a:p>
            <a:pPr lvl="1"/>
            <a:r>
              <a:rPr kumimoji="1" lang="en-CA" altLang="zh-CN" dirty="0"/>
              <a:t>You are free to test and mark a final version</a:t>
            </a:r>
          </a:p>
          <a:p>
            <a:pPr lvl="1"/>
            <a:r>
              <a:rPr kumimoji="1" lang="en-CA" altLang="zh-CN" dirty="0"/>
              <a:t>The final homework score is based on the testing result of your final version</a:t>
            </a:r>
          </a:p>
          <a:p>
            <a:pPr lvl="1"/>
            <a:r>
              <a:rPr kumimoji="1" lang="en-CA" altLang="zh-CN" dirty="0"/>
              <a:t>For Tsinghua school course, OJ only uses the first 5 sets of data to test your program during testing stage. Final testing, which takes place after deadline, will use all 10 test cases (where the last 5 will be more difficult than the first 5). The final score will be based on results from final testing.</a:t>
            </a:r>
            <a:endParaRPr kumimoji="1" lang="zh-CN" altLang="en-US" dirty="0"/>
          </a:p>
        </p:txBody>
      </p:sp>
    </p:spTree>
    <p:extLst>
      <p:ext uri="{BB962C8B-B14F-4D97-AF65-F5344CB8AC3E}">
        <p14:creationId xmlns:p14="http://schemas.microsoft.com/office/powerpoint/2010/main" val="4069450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CA" altLang="zh-CN" dirty="0"/>
              <a:t>Overview</a:t>
            </a:r>
            <a:endParaRPr kumimoji="1" lang="zh-CN" altLang="en-US" dirty="0"/>
          </a:p>
        </p:txBody>
      </p:sp>
      <p:sp>
        <p:nvSpPr>
          <p:cNvPr id="3" name="内容占位符 2"/>
          <p:cNvSpPr>
            <a:spLocks noGrp="1"/>
          </p:cNvSpPr>
          <p:nvPr>
            <p:ph idx="1"/>
          </p:nvPr>
        </p:nvSpPr>
        <p:spPr/>
        <p:txBody>
          <a:bodyPr/>
          <a:lstStyle/>
          <a:p>
            <a:r>
              <a:rPr kumimoji="1" lang="en-US" altLang="zh-CN" dirty="0"/>
              <a:t>An Introduction to Tsinghua Online Judge</a:t>
            </a:r>
          </a:p>
          <a:p>
            <a:r>
              <a:rPr kumimoji="1" lang="en-CA" altLang="zh-CN" dirty="0"/>
              <a:t>Registration</a:t>
            </a:r>
            <a:endParaRPr kumimoji="1" lang="en-US" altLang="zh-CN" dirty="0"/>
          </a:p>
          <a:p>
            <a:r>
              <a:rPr kumimoji="1" lang="en-CA" altLang="zh-CN" dirty="0"/>
              <a:t>Signing in OJ</a:t>
            </a:r>
            <a:endParaRPr kumimoji="1" lang="en-US" altLang="zh-CN" dirty="0"/>
          </a:p>
          <a:p>
            <a:r>
              <a:rPr kumimoji="1" lang="en-CA" altLang="zh-CN" dirty="0"/>
              <a:t>Course Selection</a:t>
            </a:r>
            <a:endParaRPr kumimoji="1" lang="en-US" altLang="zh-CN" dirty="0"/>
          </a:p>
          <a:p>
            <a:r>
              <a:rPr kumimoji="1" lang="en-CA" altLang="zh-CN" dirty="0"/>
              <a:t>Viewing and Submitting Assignments</a:t>
            </a:r>
            <a:endParaRPr kumimoji="1" lang="en-US" altLang="zh-CN" dirty="0"/>
          </a:p>
          <a:p>
            <a:r>
              <a:rPr kumimoji="1" lang="en-CA" altLang="zh-CN" dirty="0"/>
              <a:t>About OJ Homework</a:t>
            </a:r>
            <a:endParaRPr kumimoji="1" lang="en-US" altLang="zh-CN" dirty="0"/>
          </a:p>
          <a:p>
            <a:endParaRPr kumimoji="1" lang="zh-CN" altLang="en-US" dirty="0"/>
          </a:p>
        </p:txBody>
      </p:sp>
    </p:spTree>
    <p:extLst>
      <p:ext uri="{BB962C8B-B14F-4D97-AF65-F5344CB8AC3E}">
        <p14:creationId xmlns:p14="http://schemas.microsoft.com/office/powerpoint/2010/main" val="3854369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a:t>An Introduction to Tsinghua Online Judge</a:t>
            </a:r>
            <a:endParaRPr lang="zh-CN" altLang="en-US" dirty="0"/>
          </a:p>
        </p:txBody>
      </p:sp>
      <p:sp>
        <p:nvSpPr>
          <p:cNvPr id="3" name="内容占位符 2"/>
          <p:cNvSpPr>
            <a:spLocks noGrp="1"/>
          </p:cNvSpPr>
          <p:nvPr>
            <p:ph idx="1"/>
          </p:nvPr>
        </p:nvSpPr>
        <p:spPr/>
        <p:txBody>
          <a:bodyPr>
            <a:normAutofit fontScale="92500" lnSpcReduction="10000"/>
          </a:bodyPr>
          <a:lstStyle/>
          <a:p>
            <a:r>
              <a:rPr lang="en-US" altLang="zh-CN" dirty="0"/>
              <a:t>Tsinghua Online Judge(</a:t>
            </a:r>
            <a:r>
              <a:rPr lang="en-CA" altLang="zh-CN" dirty="0"/>
              <a:t>“OJ”</a:t>
            </a:r>
            <a:r>
              <a:rPr lang="en-US" altLang="zh-CN" dirty="0"/>
              <a:t>)</a:t>
            </a:r>
            <a:r>
              <a:rPr lang="en-CA" altLang="zh-CN" dirty="0"/>
              <a:t> is mainly used for automatic and standardized assessment and evaluation of programming assignments.</a:t>
            </a:r>
            <a:endParaRPr lang="en-US" altLang="zh-CN" dirty="0"/>
          </a:p>
          <a:p>
            <a:endParaRPr lang="en-US" altLang="zh-CN" dirty="0"/>
          </a:p>
          <a:p>
            <a:r>
              <a:rPr lang="en-CA" altLang="zh-CN" dirty="0"/>
              <a:t>Visiting </a:t>
            </a:r>
            <a:r>
              <a:rPr lang="en-US" altLang="zh-CN" dirty="0"/>
              <a:t>OJ</a:t>
            </a:r>
            <a:r>
              <a:rPr lang="zh-CN" altLang="en-US" dirty="0"/>
              <a:t>：</a:t>
            </a:r>
            <a:endParaRPr lang="en-US" altLang="zh-CN" dirty="0"/>
          </a:p>
          <a:p>
            <a:pPr lvl="1"/>
            <a:r>
              <a:rPr lang="en-US" altLang="zh-CN" dirty="0">
                <a:hlinkClick r:id="rId2"/>
              </a:rPr>
              <a:t>http://dsa.cs.tsinghua.edu.cn/oj</a:t>
            </a:r>
            <a:endParaRPr lang="en-US" altLang="zh-CN" dirty="0"/>
          </a:p>
          <a:p>
            <a:endParaRPr lang="en-US" altLang="zh-CN" dirty="0"/>
          </a:p>
          <a:p>
            <a:r>
              <a:rPr lang="en-CA" altLang="zh-CN" dirty="0"/>
              <a:t>Recommended Browsers</a:t>
            </a:r>
            <a:r>
              <a:rPr lang="zh-CN" altLang="en-US" dirty="0"/>
              <a:t>：</a:t>
            </a:r>
            <a:endParaRPr lang="en-US" altLang="zh-CN" dirty="0"/>
          </a:p>
          <a:p>
            <a:pPr lvl="1"/>
            <a:r>
              <a:rPr lang="en-US" altLang="zh-CN" dirty="0"/>
              <a:t>Internet Explorer 9</a:t>
            </a:r>
            <a:r>
              <a:rPr lang="zh-CN" altLang="en-US" dirty="0"/>
              <a:t> </a:t>
            </a:r>
            <a:r>
              <a:rPr lang="en-CA" altLang="zh-CN" dirty="0"/>
              <a:t>and above</a:t>
            </a:r>
            <a:endParaRPr lang="en-US" altLang="zh-CN" dirty="0"/>
          </a:p>
          <a:p>
            <a:pPr lvl="1"/>
            <a:r>
              <a:rPr lang="en-US" altLang="zh-CN" dirty="0"/>
              <a:t>Firefox</a:t>
            </a:r>
          </a:p>
          <a:p>
            <a:pPr lvl="1"/>
            <a:r>
              <a:rPr lang="en-US" altLang="zh-CN" dirty="0"/>
              <a:t>Chrome</a:t>
            </a:r>
          </a:p>
          <a:p>
            <a:pPr lvl="1"/>
            <a:r>
              <a:rPr lang="en-US" altLang="zh-CN" dirty="0"/>
              <a:t>Safari</a:t>
            </a:r>
            <a:endParaRPr lang="zh-CN" altLang="en-US" dirty="0"/>
          </a:p>
        </p:txBody>
      </p:sp>
    </p:spTree>
    <p:extLst>
      <p:ext uri="{BB962C8B-B14F-4D97-AF65-F5344CB8AC3E}">
        <p14:creationId xmlns:p14="http://schemas.microsoft.com/office/powerpoint/2010/main" val="616503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descr="屏幕快照 2013-10-16 下午11.02.26.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6002" y="2445076"/>
            <a:ext cx="9614343" cy="4267673"/>
          </a:xfrm>
          <a:prstGeom prst="rect">
            <a:avLst/>
          </a:prstGeom>
        </p:spPr>
      </p:pic>
      <p:sp>
        <p:nvSpPr>
          <p:cNvPr id="3" name="内容占位符 2"/>
          <p:cNvSpPr>
            <a:spLocks noGrp="1"/>
          </p:cNvSpPr>
          <p:nvPr>
            <p:ph idx="1"/>
          </p:nvPr>
        </p:nvSpPr>
        <p:spPr/>
        <p:txBody>
          <a:bodyPr/>
          <a:lstStyle/>
          <a:p>
            <a:r>
              <a:rPr lang="en-US" altLang="zh-CN" dirty="0"/>
              <a:t>OJ</a:t>
            </a:r>
            <a:r>
              <a:rPr lang="zh-CN" altLang="en-US" dirty="0"/>
              <a:t> </a:t>
            </a:r>
            <a:r>
              <a:rPr lang="en-CA" altLang="zh-CN" dirty="0"/>
              <a:t>Address</a:t>
            </a:r>
            <a:r>
              <a:rPr lang="zh-CN" altLang="en-US" dirty="0"/>
              <a:t>：</a:t>
            </a:r>
            <a:r>
              <a:rPr lang="en-US" altLang="zh-CN" dirty="0">
                <a:hlinkClick r:id="rId3"/>
              </a:rPr>
              <a:t>http://dsa.cs.tsinghua.edu.cn/oj</a:t>
            </a:r>
            <a:endParaRPr lang="en-US" altLang="zh-CN" dirty="0"/>
          </a:p>
          <a:p>
            <a:endParaRPr lang="zh-CN" altLang="en-US" dirty="0"/>
          </a:p>
        </p:txBody>
      </p:sp>
      <p:sp>
        <p:nvSpPr>
          <p:cNvPr id="5" name="矩形 4"/>
          <p:cNvSpPr/>
          <p:nvPr/>
        </p:nvSpPr>
        <p:spPr>
          <a:xfrm>
            <a:off x="9448801" y="2410269"/>
            <a:ext cx="1496008" cy="388915"/>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右箭头 5"/>
          <p:cNvSpPr/>
          <p:nvPr/>
        </p:nvSpPr>
        <p:spPr>
          <a:xfrm rot="3005609">
            <a:off x="8844969" y="1911491"/>
            <a:ext cx="689850" cy="41670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Title 3"/>
          <p:cNvSpPr>
            <a:spLocks noGrp="1"/>
          </p:cNvSpPr>
          <p:nvPr>
            <p:ph type="title"/>
          </p:nvPr>
        </p:nvSpPr>
        <p:spPr/>
        <p:txBody>
          <a:bodyPr/>
          <a:lstStyle/>
          <a:p>
            <a:r>
              <a:rPr lang="en-CA" dirty="0"/>
              <a:t>Registration</a:t>
            </a:r>
            <a:endParaRPr lang="en-US" dirty="0"/>
          </a:p>
        </p:txBody>
      </p:sp>
    </p:spTree>
    <p:extLst>
      <p:ext uri="{BB962C8B-B14F-4D97-AF65-F5344CB8AC3E}">
        <p14:creationId xmlns:p14="http://schemas.microsoft.com/office/powerpoint/2010/main" val="96767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CA" altLang="zh-CN" dirty="0"/>
              <a:t>Registration</a:t>
            </a:r>
            <a:endParaRPr lang="zh-CN" altLang="en-US" dirty="0"/>
          </a:p>
        </p:txBody>
      </p:sp>
      <p:sp>
        <p:nvSpPr>
          <p:cNvPr id="3" name="内容占位符 2"/>
          <p:cNvSpPr>
            <a:spLocks noGrp="1"/>
          </p:cNvSpPr>
          <p:nvPr>
            <p:ph idx="1"/>
          </p:nvPr>
        </p:nvSpPr>
        <p:spPr>
          <a:xfrm>
            <a:off x="838200" y="1825625"/>
            <a:ext cx="5758251" cy="4351338"/>
          </a:xfrm>
        </p:spPr>
        <p:txBody>
          <a:bodyPr>
            <a:normAutofit fontScale="92500" lnSpcReduction="20000"/>
          </a:bodyPr>
          <a:lstStyle/>
          <a:p>
            <a:r>
              <a:rPr lang="en-CA" altLang="zh-CN" dirty="0"/>
              <a:t>Type in your e-mail address, password (twice) and nickname / username at the corresponding field</a:t>
            </a:r>
            <a:endParaRPr lang="en-US" altLang="zh-CN" dirty="0"/>
          </a:p>
          <a:p>
            <a:endParaRPr lang="en-US" altLang="zh-CN" dirty="0"/>
          </a:p>
          <a:p>
            <a:r>
              <a:rPr lang="en-CA" altLang="zh-CN" dirty="0"/>
              <a:t>Read the terms of service on the left of the page, then tick the box beside “I </a:t>
            </a:r>
            <a:r>
              <a:rPr lang="en-CA" altLang="zh-CN" dirty="0" err="1"/>
              <a:t>agr</a:t>
            </a:r>
            <a:r>
              <a:rPr lang="en-US" altLang="zh-CN" dirty="0" err="1"/>
              <a:t>ee</a:t>
            </a:r>
            <a:r>
              <a:rPr lang="en-US" altLang="zh-CN" dirty="0"/>
              <a:t> to the terms of service”</a:t>
            </a:r>
            <a:r>
              <a:rPr lang="zh-CN" altLang="en-US" dirty="0"/>
              <a:t>。</a:t>
            </a:r>
            <a:endParaRPr lang="en-US" altLang="zh-CN" dirty="0"/>
          </a:p>
          <a:p>
            <a:endParaRPr lang="en-US" altLang="zh-CN" dirty="0"/>
          </a:p>
          <a:p>
            <a:r>
              <a:rPr lang="en-CA" altLang="zh-CN" dirty="0"/>
              <a:t>And then click</a:t>
            </a:r>
            <a:r>
              <a:rPr lang="zh-CN" altLang="en-US" dirty="0"/>
              <a:t>“</a:t>
            </a:r>
            <a:r>
              <a:rPr lang="en-US" altLang="zh-CN" dirty="0"/>
              <a:t>Register</a:t>
            </a:r>
            <a:r>
              <a:rPr lang="zh-CN" altLang="en-US" dirty="0"/>
              <a:t>！”</a:t>
            </a:r>
            <a:endParaRPr lang="en-US" altLang="zh-CN" dirty="0"/>
          </a:p>
          <a:p>
            <a:endParaRPr lang="en-US" altLang="zh-CN" dirty="0"/>
          </a:p>
          <a:p>
            <a:r>
              <a:rPr lang="en-CA" altLang="zh-CN" dirty="0"/>
              <a:t>Within 1-2 minutes, you will receive an e-mail at the address you submitted</a:t>
            </a:r>
            <a:endParaRPr lang="en-US" altLang="zh-CN" dirty="0"/>
          </a:p>
        </p:txBody>
      </p:sp>
      <p:pic>
        <p:nvPicPr>
          <p:cNvPr id="6" name="图片 5"/>
          <p:cNvPicPr>
            <a:picLocks noChangeAspect="1"/>
          </p:cNvPicPr>
          <p:nvPr/>
        </p:nvPicPr>
        <p:blipFill>
          <a:blip r:embed="rId2"/>
          <a:stretch>
            <a:fillRect/>
          </a:stretch>
        </p:blipFill>
        <p:spPr>
          <a:xfrm>
            <a:off x="6596451" y="1128713"/>
            <a:ext cx="5362575" cy="5048250"/>
          </a:xfrm>
          <a:prstGeom prst="rect">
            <a:avLst/>
          </a:prstGeom>
        </p:spPr>
      </p:pic>
      <p:sp>
        <p:nvSpPr>
          <p:cNvPr id="5" name="矩形 4"/>
          <p:cNvSpPr/>
          <p:nvPr/>
        </p:nvSpPr>
        <p:spPr>
          <a:xfrm>
            <a:off x="7067215" y="2142813"/>
            <a:ext cx="4412785" cy="2799097"/>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箭头连接符 9"/>
          <p:cNvCxnSpPr>
            <a:endCxn id="5" idx="1"/>
          </p:cNvCxnSpPr>
          <p:nvPr/>
        </p:nvCxnSpPr>
        <p:spPr>
          <a:xfrm>
            <a:off x="4403035" y="2541817"/>
            <a:ext cx="2664180" cy="1000545"/>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接箭头连接符 9"/>
          <p:cNvCxnSpPr/>
          <p:nvPr/>
        </p:nvCxnSpPr>
        <p:spPr>
          <a:xfrm>
            <a:off x="5700091" y="3776870"/>
            <a:ext cx="1404181" cy="1315938"/>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接箭头连接符 9"/>
          <p:cNvCxnSpPr/>
          <p:nvPr/>
        </p:nvCxnSpPr>
        <p:spPr>
          <a:xfrm>
            <a:off x="4840357" y="4755874"/>
            <a:ext cx="2263915" cy="701604"/>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5894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CA" altLang="zh-CN" dirty="0"/>
              <a:t>Registration</a:t>
            </a:r>
            <a:endParaRPr lang="zh-CN" altLang="en-US" dirty="0"/>
          </a:p>
        </p:txBody>
      </p:sp>
      <p:sp>
        <p:nvSpPr>
          <p:cNvPr id="3" name="内容占位符 2"/>
          <p:cNvSpPr>
            <a:spLocks noGrp="1"/>
          </p:cNvSpPr>
          <p:nvPr>
            <p:ph idx="1"/>
          </p:nvPr>
        </p:nvSpPr>
        <p:spPr>
          <a:xfrm>
            <a:off x="838200" y="1580322"/>
            <a:ext cx="10515600" cy="4616520"/>
          </a:xfrm>
        </p:spPr>
        <p:txBody>
          <a:bodyPr>
            <a:normAutofit/>
          </a:bodyPr>
          <a:lstStyle/>
          <a:p>
            <a:r>
              <a:rPr lang="en-CA" altLang="zh-CN" dirty="0"/>
              <a:t>Open your email, click the link provided or copy it to your browser to open it</a:t>
            </a:r>
            <a:endParaRPr lang="en-US" altLang="zh-CN" dirty="0"/>
          </a:p>
          <a:p>
            <a:endParaRPr lang="en-US" altLang="zh-CN" dirty="0"/>
          </a:p>
          <a:p>
            <a:endParaRPr lang="en-US" altLang="zh-CN" dirty="0"/>
          </a:p>
          <a:p>
            <a:endParaRPr lang="en-US" altLang="zh-CN" dirty="0"/>
          </a:p>
          <a:p>
            <a:endParaRPr lang="en-US" altLang="zh-CN" dirty="0"/>
          </a:p>
          <a:p>
            <a:endParaRPr lang="en-US" altLang="zh-CN" dirty="0"/>
          </a:p>
          <a:p>
            <a:r>
              <a:rPr lang="en-CA" altLang="zh-CN" dirty="0"/>
              <a:t>Your registration is successful if you see the following</a:t>
            </a:r>
            <a:r>
              <a:rPr lang="zh-CN" altLang="en-US" dirty="0"/>
              <a:t>：</a:t>
            </a:r>
            <a:endParaRPr lang="en-US" altLang="zh-CN" dirty="0"/>
          </a:p>
        </p:txBody>
      </p:sp>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3379" y="2397901"/>
            <a:ext cx="8020050" cy="2505075"/>
          </a:xfrm>
          <a:prstGeom prst="rect">
            <a:avLst/>
          </a:prstGeom>
        </p:spPr>
      </p:pic>
      <p:pic>
        <p:nvPicPr>
          <p:cNvPr id="4" name="图片 3" descr="屏幕快照 2013-10-16 下午8.43.4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63438" y="5529256"/>
            <a:ext cx="4127500" cy="444500"/>
          </a:xfrm>
          <a:prstGeom prst="rect">
            <a:avLst/>
          </a:prstGeom>
        </p:spPr>
      </p:pic>
      <p:sp>
        <p:nvSpPr>
          <p:cNvPr id="7" name="矩形 6"/>
          <p:cNvSpPr/>
          <p:nvPr/>
        </p:nvSpPr>
        <p:spPr>
          <a:xfrm>
            <a:off x="2263309" y="4476642"/>
            <a:ext cx="7280306" cy="301796"/>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403785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descr="屏幕快照 2013-10-16 下午11.02.26.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6002" y="2445076"/>
            <a:ext cx="9614343" cy="4267673"/>
          </a:xfrm>
          <a:prstGeom prst="rect">
            <a:avLst/>
          </a:prstGeom>
        </p:spPr>
      </p:pic>
      <p:sp>
        <p:nvSpPr>
          <p:cNvPr id="2" name="标题 1"/>
          <p:cNvSpPr>
            <a:spLocks noGrp="1"/>
          </p:cNvSpPr>
          <p:nvPr>
            <p:ph type="title"/>
          </p:nvPr>
        </p:nvSpPr>
        <p:spPr/>
        <p:txBody>
          <a:bodyPr/>
          <a:lstStyle/>
          <a:p>
            <a:r>
              <a:rPr lang="en-CA" altLang="zh-CN" dirty="0"/>
              <a:t>Signing in OJ</a:t>
            </a:r>
            <a:endParaRPr lang="zh-CN" altLang="en-US" dirty="0"/>
          </a:p>
        </p:txBody>
      </p:sp>
      <p:sp>
        <p:nvSpPr>
          <p:cNvPr id="5" name="矩形 4"/>
          <p:cNvSpPr/>
          <p:nvPr/>
        </p:nvSpPr>
        <p:spPr>
          <a:xfrm>
            <a:off x="7843936" y="3651240"/>
            <a:ext cx="2858276" cy="1583233"/>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右箭头 5"/>
          <p:cNvSpPr/>
          <p:nvPr/>
        </p:nvSpPr>
        <p:spPr>
          <a:xfrm rot="3005609">
            <a:off x="7240104" y="3152462"/>
            <a:ext cx="689850" cy="41670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Content Placeholder 3"/>
          <p:cNvSpPr>
            <a:spLocks noGrp="1"/>
          </p:cNvSpPr>
          <p:nvPr>
            <p:ph idx="1"/>
          </p:nvPr>
        </p:nvSpPr>
        <p:spPr/>
        <p:txBody>
          <a:bodyPr/>
          <a:lstStyle/>
          <a:p>
            <a:r>
              <a:rPr lang="en-CA" dirty="0"/>
              <a:t>Sign in OJ simply by providing your username and password</a:t>
            </a:r>
            <a:endParaRPr lang="en-US" dirty="0"/>
          </a:p>
        </p:txBody>
      </p:sp>
    </p:spTree>
    <p:extLst>
      <p:ext uri="{BB962C8B-B14F-4D97-AF65-F5344CB8AC3E}">
        <p14:creationId xmlns:p14="http://schemas.microsoft.com/office/powerpoint/2010/main" val="157875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descr="屏幕快照 2013-10-16 下午11.04.1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8104" y="1877292"/>
            <a:ext cx="10783719" cy="4127335"/>
          </a:xfrm>
          <a:prstGeom prst="rect">
            <a:avLst/>
          </a:prstGeom>
        </p:spPr>
      </p:pic>
      <p:sp>
        <p:nvSpPr>
          <p:cNvPr id="5" name="矩形 4"/>
          <p:cNvSpPr/>
          <p:nvPr/>
        </p:nvSpPr>
        <p:spPr>
          <a:xfrm>
            <a:off x="3181738" y="1964794"/>
            <a:ext cx="699797" cy="274553"/>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3072338" y="3736096"/>
            <a:ext cx="2786780" cy="1477328"/>
          </a:xfrm>
          <a:prstGeom prst="rect">
            <a:avLst/>
          </a:prstGeom>
          <a:noFill/>
        </p:spPr>
        <p:txBody>
          <a:bodyPr wrap="square" rtlCol="0">
            <a:spAutoFit/>
          </a:bodyPr>
          <a:lstStyle/>
          <a:p>
            <a:r>
              <a:rPr lang="en-CA" altLang="zh-CN" dirty="0">
                <a:solidFill>
                  <a:srgbClr val="FF0000"/>
                </a:solidFill>
              </a:rPr>
              <a:t>This is your only course at the moment, through which new users can become familiar to the OJ system.</a:t>
            </a:r>
          </a:p>
        </p:txBody>
      </p:sp>
      <p:sp>
        <p:nvSpPr>
          <p:cNvPr id="7" name="矩形 6"/>
          <p:cNvSpPr/>
          <p:nvPr/>
        </p:nvSpPr>
        <p:spPr>
          <a:xfrm>
            <a:off x="641935" y="3048201"/>
            <a:ext cx="2304662" cy="1611225"/>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6022491" y="3310107"/>
            <a:ext cx="2112687" cy="923330"/>
          </a:xfrm>
          <a:prstGeom prst="rect">
            <a:avLst/>
          </a:prstGeom>
          <a:noFill/>
        </p:spPr>
        <p:txBody>
          <a:bodyPr wrap="square" rtlCol="0">
            <a:spAutoFit/>
          </a:bodyPr>
          <a:lstStyle/>
          <a:p>
            <a:r>
              <a:rPr lang="en-CA" altLang="zh-CN" dirty="0">
                <a:solidFill>
                  <a:srgbClr val="FF0000"/>
                </a:solidFill>
              </a:rPr>
              <a:t>You can edit your nickname and password here</a:t>
            </a:r>
          </a:p>
        </p:txBody>
      </p:sp>
      <p:cxnSp>
        <p:nvCxnSpPr>
          <p:cNvPr id="10" name="直接箭头连接符 9"/>
          <p:cNvCxnSpPr/>
          <p:nvPr/>
        </p:nvCxnSpPr>
        <p:spPr>
          <a:xfrm flipH="1" flipV="1">
            <a:off x="3881537" y="2239349"/>
            <a:ext cx="2214463" cy="1138333"/>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4034291" y="1964794"/>
            <a:ext cx="699797" cy="274553"/>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4" name="直接箭头连接符 13"/>
          <p:cNvCxnSpPr/>
          <p:nvPr/>
        </p:nvCxnSpPr>
        <p:spPr>
          <a:xfrm flipH="1" flipV="1">
            <a:off x="4734089" y="2251130"/>
            <a:ext cx="4083340" cy="797071"/>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文本框 15"/>
          <p:cNvSpPr txBox="1"/>
          <p:nvPr/>
        </p:nvSpPr>
        <p:spPr>
          <a:xfrm>
            <a:off x="8817429" y="2972709"/>
            <a:ext cx="2751844" cy="369332"/>
          </a:xfrm>
          <a:prstGeom prst="rect">
            <a:avLst/>
          </a:prstGeom>
          <a:noFill/>
        </p:spPr>
        <p:txBody>
          <a:bodyPr wrap="none" rtlCol="0">
            <a:spAutoFit/>
          </a:bodyPr>
          <a:lstStyle/>
          <a:p>
            <a:r>
              <a:rPr lang="en-CA" altLang="zh-CN" dirty="0">
                <a:solidFill>
                  <a:srgbClr val="FF0000"/>
                </a:solidFill>
              </a:rPr>
              <a:t>You can select courses</a:t>
            </a:r>
            <a:r>
              <a:rPr lang="zh-CN" altLang="en-US" dirty="0">
                <a:solidFill>
                  <a:srgbClr val="FF0000"/>
                </a:solidFill>
              </a:rPr>
              <a:t> </a:t>
            </a:r>
            <a:r>
              <a:rPr lang="en-CA" altLang="zh-CN" dirty="0">
                <a:solidFill>
                  <a:srgbClr val="FF0000"/>
                </a:solidFill>
              </a:rPr>
              <a:t>here</a:t>
            </a:r>
          </a:p>
        </p:txBody>
      </p:sp>
      <p:sp>
        <p:nvSpPr>
          <p:cNvPr id="3" name="Title 2"/>
          <p:cNvSpPr>
            <a:spLocks noGrp="1"/>
          </p:cNvSpPr>
          <p:nvPr>
            <p:ph type="title"/>
          </p:nvPr>
        </p:nvSpPr>
        <p:spPr/>
        <p:txBody>
          <a:bodyPr/>
          <a:lstStyle/>
          <a:p>
            <a:r>
              <a:rPr lang="en-CA" dirty="0"/>
              <a:t>The Main Page after you Log-in</a:t>
            </a:r>
            <a:endParaRPr lang="en-US" dirty="0"/>
          </a:p>
        </p:txBody>
      </p:sp>
    </p:spTree>
    <p:extLst>
      <p:ext uri="{BB962C8B-B14F-4D97-AF65-F5344CB8AC3E}">
        <p14:creationId xmlns:p14="http://schemas.microsoft.com/office/powerpoint/2010/main" val="586126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002" y="1140448"/>
            <a:ext cx="5610225" cy="1924050"/>
          </a:xfrm>
          <a:prstGeom prst="rect">
            <a:avLst/>
          </a:prstGeom>
        </p:spPr>
      </p:pic>
      <p:sp>
        <p:nvSpPr>
          <p:cNvPr id="6" name="右箭头 5"/>
          <p:cNvSpPr/>
          <p:nvPr/>
        </p:nvSpPr>
        <p:spPr>
          <a:xfrm rot="20584867">
            <a:off x="3359020" y="1978090"/>
            <a:ext cx="1054360" cy="5318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箭头连接符 6"/>
          <p:cNvCxnSpPr/>
          <p:nvPr/>
        </p:nvCxnSpPr>
        <p:spPr>
          <a:xfrm flipV="1">
            <a:off x="7745543" y="2278335"/>
            <a:ext cx="130685" cy="324656"/>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6044506" y="2575629"/>
            <a:ext cx="2880049" cy="523220"/>
          </a:xfrm>
          <a:prstGeom prst="rect">
            <a:avLst/>
          </a:prstGeom>
          <a:noFill/>
        </p:spPr>
        <p:txBody>
          <a:bodyPr wrap="square" rtlCol="0">
            <a:spAutoFit/>
          </a:bodyPr>
          <a:lstStyle/>
          <a:p>
            <a:r>
              <a:rPr lang="en-CA" altLang="zh-CN" sz="1400" dirty="0">
                <a:solidFill>
                  <a:srgbClr val="FF0000"/>
                </a:solidFill>
              </a:rPr>
              <a:t>Type in the code distributed at Internet Courseware, then click OK.</a:t>
            </a:r>
            <a:endParaRPr lang="zh-CN" altLang="en-US" sz="1400" dirty="0">
              <a:solidFill>
                <a:srgbClr val="FF0000"/>
              </a:solidFill>
            </a:endParaRPr>
          </a:p>
        </p:txBody>
      </p:sp>
      <p:grpSp>
        <p:nvGrpSpPr>
          <p:cNvPr id="17" name="组 16"/>
          <p:cNvGrpSpPr/>
          <p:nvPr/>
        </p:nvGrpSpPr>
        <p:grpSpPr>
          <a:xfrm>
            <a:off x="641740" y="1697244"/>
            <a:ext cx="2438400" cy="1790700"/>
            <a:chOff x="679462" y="1370298"/>
            <a:chExt cx="2438400" cy="1790700"/>
          </a:xfrm>
        </p:grpSpPr>
        <p:pic>
          <p:nvPicPr>
            <p:cNvPr id="13" name="图片 12" descr="屏幕快照 2013-10-16 下午8.48.0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9462" y="1370298"/>
              <a:ext cx="2438400" cy="1790700"/>
            </a:xfrm>
            <a:prstGeom prst="rect">
              <a:avLst/>
            </a:prstGeom>
          </p:spPr>
        </p:pic>
        <p:sp>
          <p:nvSpPr>
            <p:cNvPr id="14" name="矩形 13"/>
            <p:cNvSpPr/>
            <p:nvPr/>
          </p:nvSpPr>
          <p:spPr>
            <a:xfrm>
              <a:off x="994006" y="2414369"/>
              <a:ext cx="1822555" cy="238921"/>
            </a:xfrm>
            <a:prstGeom prst="rect">
              <a:avLst/>
            </a:prstGeom>
            <a:noFill/>
            <a:ln w="508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1008093" y="2779038"/>
              <a:ext cx="1822555" cy="240424"/>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6" name="右箭头 15"/>
          <p:cNvSpPr/>
          <p:nvPr/>
        </p:nvSpPr>
        <p:spPr>
          <a:xfrm rot="3056151">
            <a:off x="3222219" y="4004140"/>
            <a:ext cx="1054360" cy="53184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9" name="图片 18" descr="屏幕快照 2013-10-16 下午8.52.56.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14633" y="3595467"/>
            <a:ext cx="5801897" cy="3025346"/>
          </a:xfrm>
          <a:prstGeom prst="rect">
            <a:avLst/>
          </a:prstGeom>
        </p:spPr>
      </p:pic>
      <p:cxnSp>
        <p:nvCxnSpPr>
          <p:cNvPr id="21" name="直接箭头连接符 6"/>
          <p:cNvCxnSpPr/>
          <p:nvPr/>
        </p:nvCxnSpPr>
        <p:spPr>
          <a:xfrm flipH="1" flipV="1">
            <a:off x="4998310" y="5046301"/>
            <a:ext cx="471351" cy="662674"/>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3" name="文本框 22"/>
          <p:cNvSpPr txBox="1"/>
          <p:nvPr/>
        </p:nvSpPr>
        <p:spPr>
          <a:xfrm>
            <a:off x="5469661" y="5555086"/>
            <a:ext cx="3513521" cy="307777"/>
          </a:xfrm>
          <a:prstGeom prst="rect">
            <a:avLst/>
          </a:prstGeom>
          <a:noFill/>
        </p:spPr>
        <p:txBody>
          <a:bodyPr wrap="square" rtlCol="0">
            <a:spAutoFit/>
          </a:bodyPr>
          <a:lstStyle/>
          <a:p>
            <a:r>
              <a:rPr lang="en-CA" altLang="zh-CN" sz="1400" dirty="0">
                <a:solidFill>
                  <a:srgbClr val="FF0000"/>
                </a:solidFill>
              </a:rPr>
              <a:t>Click “+” in front of a course to select it</a:t>
            </a:r>
            <a:endParaRPr lang="zh-CN" altLang="en-US" sz="1400" dirty="0">
              <a:solidFill>
                <a:srgbClr val="FF0000"/>
              </a:solidFill>
            </a:endParaRPr>
          </a:p>
        </p:txBody>
      </p:sp>
      <p:sp>
        <p:nvSpPr>
          <p:cNvPr id="24" name="文本框 23"/>
          <p:cNvSpPr txBox="1"/>
          <p:nvPr/>
        </p:nvSpPr>
        <p:spPr>
          <a:xfrm>
            <a:off x="10423790" y="1648674"/>
            <a:ext cx="1655044" cy="1384995"/>
          </a:xfrm>
          <a:prstGeom prst="rect">
            <a:avLst/>
          </a:prstGeom>
          <a:noFill/>
        </p:spPr>
        <p:txBody>
          <a:bodyPr wrap="square" rtlCol="0">
            <a:spAutoFit/>
          </a:bodyPr>
          <a:lstStyle/>
          <a:p>
            <a:pPr algn="ctr"/>
            <a:r>
              <a:rPr lang="en-CA" altLang="zh-CN" sz="2800" dirty="0">
                <a:solidFill>
                  <a:schemeClr val="accent1">
                    <a:lumMod val="75000"/>
                  </a:schemeClr>
                </a:solidFill>
              </a:rPr>
              <a:t>Tsinghua</a:t>
            </a:r>
          </a:p>
          <a:p>
            <a:pPr algn="ctr"/>
            <a:r>
              <a:rPr lang="en-CA" altLang="zh-CN" sz="2800" dirty="0">
                <a:solidFill>
                  <a:schemeClr val="accent1">
                    <a:lumMod val="75000"/>
                  </a:schemeClr>
                </a:solidFill>
              </a:rPr>
              <a:t>School </a:t>
            </a:r>
          </a:p>
          <a:p>
            <a:pPr algn="ctr"/>
            <a:r>
              <a:rPr lang="en-CA" altLang="zh-CN" sz="2800" dirty="0">
                <a:solidFill>
                  <a:schemeClr val="accent1">
                    <a:lumMod val="75000"/>
                  </a:schemeClr>
                </a:solidFill>
              </a:rPr>
              <a:t>Courses</a:t>
            </a:r>
            <a:endParaRPr lang="zh-CN" altLang="en-US" sz="2800" dirty="0">
              <a:solidFill>
                <a:schemeClr val="accent1">
                  <a:lumMod val="75000"/>
                </a:schemeClr>
              </a:solidFill>
            </a:endParaRPr>
          </a:p>
        </p:txBody>
      </p:sp>
      <p:sp>
        <p:nvSpPr>
          <p:cNvPr id="25" name="文本框 24"/>
          <p:cNvSpPr txBox="1"/>
          <p:nvPr/>
        </p:nvSpPr>
        <p:spPr>
          <a:xfrm>
            <a:off x="10536956" y="4391492"/>
            <a:ext cx="1655044" cy="1384995"/>
          </a:xfrm>
          <a:prstGeom prst="rect">
            <a:avLst/>
          </a:prstGeom>
          <a:noFill/>
        </p:spPr>
        <p:txBody>
          <a:bodyPr wrap="square" rtlCol="0">
            <a:spAutoFit/>
          </a:bodyPr>
          <a:lstStyle/>
          <a:p>
            <a:pPr algn="ctr"/>
            <a:r>
              <a:rPr lang="en-US" altLang="zh-CN" sz="2800" dirty="0" err="1">
                <a:solidFill>
                  <a:srgbClr val="FF0000"/>
                </a:solidFill>
              </a:rPr>
              <a:t>XuetangX</a:t>
            </a:r>
            <a:r>
              <a:rPr lang="en-US" altLang="zh-CN" sz="2800" dirty="0">
                <a:solidFill>
                  <a:srgbClr val="FF0000"/>
                </a:solidFill>
              </a:rPr>
              <a:t> / </a:t>
            </a:r>
            <a:r>
              <a:rPr lang="en-US" altLang="zh-CN" sz="2800" dirty="0" err="1">
                <a:solidFill>
                  <a:srgbClr val="FF0000"/>
                </a:solidFill>
              </a:rPr>
              <a:t>edX</a:t>
            </a:r>
            <a:endParaRPr lang="en-US" altLang="zh-CN" sz="2800" dirty="0">
              <a:solidFill>
                <a:srgbClr val="FF0000"/>
              </a:solidFill>
            </a:endParaRPr>
          </a:p>
          <a:p>
            <a:pPr algn="ctr"/>
            <a:r>
              <a:rPr lang="en-CA" altLang="zh-CN" sz="2800" dirty="0">
                <a:solidFill>
                  <a:srgbClr val="FF0000"/>
                </a:solidFill>
              </a:rPr>
              <a:t>Courses</a:t>
            </a:r>
            <a:endParaRPr lang="zh-CN" altLang="en-US" sz="2800" dirty="0">
              <a:solidFill>
                <a:srgbClr val="FF0000"/>
              </a:solidFill>
            </a:endParaRPr>
          </a:p>
        </p:txBody>
      </p:sp>
      <p:sp>
        <p:nvSpPr>
          <p:cNvPr id="3" name="Title 2"/>
          <p:cNvSpPr>
            <a:spLocks noGrp="1"/>
          </p:cNvSpPr>
          <p:nvPr>
            <p:ph type="title"/>
          </p:nvPr>
        </p:nvSpPr>
        <p:spPr/>
        <p:txBody>
          <a:bodyPr/>
          <a:lstStyle/>
          <a:p>
            <a:r>
              <a:rPr lang="en-CA" dirty="0"/>
              <a:t>Select Courses</a:t>
            </a:r>
            <a:endParaRPr lang="en-US" dirty="0"/>
          </a:p>
        </p:txBody>
      </p:sp>
    </p:spTree>
    <p:extLst>
      <p:ext uri="{BB962C8B-B14F-4D97-AF65-F5344CB8AC3E}">
        <p14:creationId xmlns:p14="http://schemas.microsoft.com/office/powerpoint/2010/main" val="3028325198"/>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1348</TotalTime>
  <Words>1183</Words>
  <Application>Microsoft Office PowerPoint</Application>
  <PresentationFormat>宽屏</PresentationFormat>
  <Paragraphs>136</Paragraphs>
  <Slides>19</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19</vt:i4>
      </vt:variant>
    </vt:vector>
  </HeadingPairs>
  <TitlesOfParts>
    <vt:vector size="24" baseType="lpstr">
      <vt:lpstr>宋体</vt:lpstr>
      <vt:lpstr>Arial</vt:lpstr>
      <vt:lpstr>Calibri</vt:lpstr>
      <vt:lpstr>Calibri Light</vt:lpstr>
      <vt:lpstr>Office 主题</vt:lpstr>
      <vt:lpstr>Quick Guide To  Tsinghua Online Judge</vt:lpstr>
      <vt:lpstr>Overview</vt:lpstr>
      <vt:lpstr>An Introduction to Tsinghua Online Judge</vt:lpstr>
      <vt:lpstr>Registration</vt:lpstr>
      <vt:lpstr>Registration</vt:lpstr>
      <vt:lpstr>Registration</vt:lpstr>
      <vt:lpstr>Signing in OJ</vt:lpstr>
      <vt:lpstr>The Main Page after you Log-in</vt:lpstr>
      <vt:lpstr>Select Courses</vt:lpstr>
      <vt:lpstr>Viewing and Submitting Homework</vt:lpstr>
      <vt:lpstr>Viewing and Submitting Homework</vt:lpstr>
      <vt:lpstr>Viewing and Submitting Homework</vt:lpstr>
      <vt:lpstr>Viewing and Submitting Homework</vt:lpstr>
      <vt:lpstr>Viewing and Submitting Homework</vt:lpstr>
      <vt:lpstr>Viewing and Submitting Homework</vt:lpstr>
      <vt:lpstr>Viewing and Submitting  Homework</vt:lpstr>
      <vt:lpstr>Viewing and Submitting Homework</vt:lpstr>
      <vt:lpstr>About OJ Homework</vt:lpstr>
      <vt:lpstr>About OJ HW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Quick Guide To Online Judge</dc:title>
  <dc:creator>Ruizhe Li</dc:creator>
  <cp:lastModifiedBy>HolderRoberts</cp:lastModifiedBy>
  <cp:revision>66</cp:revision>
  <dcterms:created xsi:type="dcterms:W3CDTF">2013-09-15T15:16:15Z</dcterms:created>
  <dcterms:modified xsi:type="dcterms:W3CDTF">2022-10-22T02:34:54Z</dcterms:modified>
</cp:coreProperties>
</file>